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6" r:id="rId5"/>
  </p:sldMasterIdLst>
  <p:notesMasterIdLst>
    <p:notesMasterId r:id="rId63"/>
  </p:notesMasterIdLst>
  <p:sldIdLst>
    <p:sldId id="341" r:id="rId6"/>
    <p:sldId id="342" r:id="rId7"/>
    <p:sldId id="329" r:id="rId8"/>
    <p:sldId id="330" r:id="rId9"/>
    <p:sldId id="331" r:id="rId10"/>
    <p:sldId id="332" r:id="rId11"/>
    <p:sldId id="333" r:id="rId12"/>
    <p:sldId id="334" r:id="rId13"/>
    <p:sldId id="335" r:id="rId14"/>
    <p:sldId id="336" r:id="rId15"/>
    <p:sldId id="337" r:id="rId16"/>
    <p:sldId id="338" r:id="rId17"/>
    <p:sldId id="339" r:id="rId18"/>
    <p:sldId id="340" r:id="rId19"/>
    <p:sldId id="362" r:id="rId20"/>
    <p:sldId id="363" r:id="rId21"/>
    <p:sldId id="364" r:id="rId22"/>
    <p:sldId id="365" r:id="rId23"/>
    <p:sldId id="366" r:id="rId24"/>
    <p:sldId id="367" r:id="rId25"/>
    <p:sldId id="368" r:id="rId26"/>
    <p:sldId id="369" r:id="rId27"/>
    <p:sldId id="370" r:id="rId28"/>
    <p:sldId id="371" r:id="rId29"/>
    <p:sldId id="372" r:id="rId30"/>
    <p:sldId id="373" r:id="rId31"/>
    <p:sldId id="374" r:id="rId32"/>
    <p:sldId id="375" r:id="rId33"/>
    <p:sldId id="376" r:id="rId34"/>
    <p:sldId id="377" r:id="rId35"/>
    <p:sldId id="378" r:id="rId36"/>
    <p:sldId id="379" r:id="rId37"/>
    <p:sldId id="380" r:id="rId38"/>
    <p:sldId id="381" r:id="rId39"/>
    <p:sldId id="382" r:id="rId40"/>
    <p:sldId id="383" r:id="rId41"/>
    <p:sldId id="384" r:id="rId42"/>
    <p:sldId id="385" r:id="rId43"/>
    <p:sldId id="343" r:id="rId44"/>
    <p:sldId id="344" r:id="rId45"/>
    <p:sldId id="345" r:id="rId46"/>
    <p:sldId id="346" r:id="rId47"/>
    <p:sldId id="347" r:id="rId48"/>
    <p:sldId id="348" r:id="rId49"/>
    <p:sldId id="349" r:id="rId50"/>
    <p:sldId id="350" r:id="rId51"/>
    <p:sldId id="351" r:id="rId52"/>
    <p:sldId id="352" r:id="rId53"/>
    <p:sldId id="353" r:id="rId54"/>
    <p:sldId id="354" r:id="rId55"/>
    <p:sldId id="355" r:id="rId56"/>
    <p:sldId id="356" r:id="rId57"/>
    <p:sldId id="357" r:id="rId58"/>
    <p:sldId id="358" r:id="rId59"/>
    <p:sldId id="359" r:id="rId60"/>
    <p:sldId id="360" r:id="rId61"/>
    <p:sldId id="361" r:id="rId6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72">
          <p15:clr>
            <a:srgbClr val="A4A3A4"/>
          </p15:clr>
        </p15:guide>
        <p15:guide id="2" pos="5572">
          <p15:clr>
            <a:srgbClr val="A4A3A4"/>
          </p15:clr>
        </p15:guide>
        <p15:guide id="3" pos="21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7" d="100"/>
          <a:sy n="87" d="100"/>
        </p:scale>
        <p:origin x="618" y="90"/>
      </p:cViewPr>
      <p:guideLst>
        <p:guide orient="horz" pos="3672"/>
        <p:guide pos="5572"/>
        <p:guide pos="2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notesMaster" Target="notesMasters/notesMaster1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slide" Target="slides/slide56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presProps" Target="pres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tableStyles" Target="tableStyle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4AAEB1-0AEE-483B-AA21-C363F6334235}" type="datetimeFigureOut">
              <a:rPr lang="en-GB" smtClean="0"/>
              <a:t>05/10/2017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DE389B-5C72-4FBE-9259-F49D0C33785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846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FDE389B-5C72-4FBE-9259-F49D0C33785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32841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JMW_Powerpoint_cover_blank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7" y="-1"/>
            <a:ext cx="9143333" cy="68585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772" y="5267644"/>
            <a:ext cx="8509000" cy="630267"/>
          </a:xfr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1772" y="5831285"/>
            <a:ext cx="6400800" cy="3429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1099800" y="4713198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A63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Master title 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9469" y="1673467"/>
            <a:ext cx="4159250" cy="42291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9922" y="1673467"/>
            <a:ext cx="4197350" cy="42291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335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3327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6015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9469" y="1673467"/>
            <a:ext cx="4159250" cy="42291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9922" y="1673467"/>
            <a:ext cx="4197350" cy="42291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772" y="5267644"/>
            <a:ext cx="8509000" cy="630267"/>
          </a:xfrm>
        </p:spPr>
        <p:txBody>
          <a:bodyPr anchor="t"/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1772" y="5831285"/>
            <a:ext cx="6400800" cy="342900"/>
          </a:xfrm>
        </p:spPr>
        <p:txBody>
          <a:bodyPr>
            <a:norm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11099800" y="4713198"/>
            <a:ext cx="228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A63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Master title </a:t>
            </a:r>
            <a:endParaRPr lang="en-US" dirty="0"/>
          </a:p>
        </p:txBody>
      </p:sp>
      <p:pic>
        <p:nvPicPr>
          <p:cNvPr id="6" name="Picture 5" descr="JMW Lawshare PowerPoint -1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67" y="0"/>
            <a:ext cx="91426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794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843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4759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9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JMW_PP_slide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67" y="0"/>
            <a:ext cx="914266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3097" y="980728"/>
            <a:ext cx="8496300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1"/>
            <a:ext cx="84963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JMW Lawshare PowerPoint -2.jpg"/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667" y="0"/>
            <a:ext cx="9142665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3097" y="980728"/>
            <a:ext cx="8496300" cy="5669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1"/>
            <a:ext cx="8496300" cy="4205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056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  <p:sldLayoutId id="2147483660" r:id="rId4"/>
    <p:sldLayoutId id="2147483661" r:id="rId5"/>
    <p:sldLayoutId id="2147483662" r:id="rId6"/>
  </p:sldLayoutIdLst>
  <p:txStyles>
    <p:titleStyle>
      <a:lvl1pPr algn="l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–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»"/>
        <a:defRPr sz="1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s://digitallegacyassociation.org/social-media-will-template/" TargetMode="Externa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guardian.com/technology/2017/may/31/parents-lose-appeal-access-dead-girl-facebook-account-berlin" TargetMode="External"/><Relationship Id="rId2" Type="http://schemas.openxmlformats.org/officeDocument/2006/relationships/hyperlink" Target="http://www.bbc.co.uk/news/world-europe-40106526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lawgazette.co.uk/law/digital-legacies-need-legal-protection-say-lawyers-/5061412.article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48" y="773998"/>
            <a:ext cx="8509000" cy="630267"/>
          </a:xfrm>
        </p:spPr>
        <p:txBody>
          <a:bodyPr/>
          <a:lstStyle/>
          <a:p>
            <a:r>
              <a:rPr lang="en-GB" sz="3600" dirty="0" smtClean="0">
                <a:solidFill>
                  <a:schemeClr val="tx2"/>
                </a:solidFill>
                <a:effectLst>
                  <a:innerShdw blurRad="63500" dist="50800" dir="13500000">
                    <a:schemeClr val="tx1">
                      <a:alpha val="50000"/>
                    </a:schemeClr>
                  </a:innerShdw>
                </a:effectLst>
              </a:rPr>
              <a:t>Probate Update</a:t>
            </a:r>
            <a:endParaRPr lang="en-GB" sz="3600" dirty="0">
              <a:solidFill>
                <a:schemeClr val="tx2"/>
              </a:solidFill>
              <a:effectLst>
                <a:innerShdw blurRad="63500" dist="50800" dir="13500000">
                  <a:schemeClr val="tx1">
                    <a:alpha val="50000"/>
                  </a:schemeClr>
                </a:inn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7348" y="2636944"/>
            <a:ext cx="6400800" cy="593936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Wednesday 4th October 2017</a:t>
            </a:r>
          </a:p>
          <a:p>
            <a:r>
              <a:rPr lang="en-GB" dirty="0" smtClean="0"/>
              <a:t>3.5CPD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5130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Attendance Note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0"/>
            <a:ext cx="7833360" cy="52578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Hawes v Burgess 2013</a:t>
            </a:r>
          </a:p>
          <a:p>
            <a:pPr lvl="1"/>
            <a:endParaRPr lang="en-GB" dirty="0"/>
          </a:p>
          <a:p>
            <a:r>
              <a:rPr lang="en-GB" dirty="0" smtClean="0"/>
              <a:t>Buzz words</a:t>
            </a:r>
          </a:p>
          <a:p>
            <a:pPr lvl="1"/>
            <a:r>
              <a:rPr lang="en-GB" dirty="0" smtClean="0"/>
              <a:t>Considered</a:t>
            </a:r>
          </a:p>
          <a:p>
            <a:pPr lvl="1"/>
            <a:r>
              <a:rPr lang="en-GB" dirty="0" smtClean="0"/>
              <a:t>Assessed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Formal Capacity Assessment	</a:t>
            </a:r>
          </a:p>
          <a:p>
            <a:pPr lvl="1"/>
            <a:r>
              <a:rPr lang="en-GB" sz="2000" dirty="0" smtClean="0"/>
              <a:t>Letter to medical professional setting out Banks v </a:t>
            </a:r>
            <a:r>
              <a:rPr lang="en-GB" sz="2000" dirty="0" err="1" smtClean="0"/>
              <a:t>Goodfellow</a:t>
            </a:r>
            <a:endParaRPr lang="en-GB" sz="2000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60810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Execution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Marley v Rawlings 2014</a:t>
            </a:r>
          </a:p>
          <a:p>
            <a:endParaRPr lang="en-GB" dirty="0" smtClean="0"/>
          </a:p>
          <a:p>
            <a:r>
              <a:rPr lang="en-GB" dirty="0" smtClean="0"/>
              <a:t>At a distance</a:t>
            </a:r>
          </a:p>
          <a:p>
            <a:pPr lvl="1"/>
            <a:r>
              <a:rPr lang="en-GB" dirty="0" smtClean="0"/>
              <a:t>Instructions</a:t>
            </a:r>
          </a:p>
          <a:p>
            <a:pPr lvl="1"/>
            <a:r>
              <a:rPr lang="en-GB" dirty="0" smtClean="0"/>
              <a:t>Check when received back</a:t>
            </a:r>
          </a:p>
        </p:txBody>
      </p:sp>
    </p:spTree>
    <p:extLst>
      <p:ext uri="{BB962C8B-B14F-4D97-AF65-F5344CB8AC3E}">
        <p14:creationId xmlns:p14="http://schemas.microsoft.com/office/powerpoint/2010/main" val="513582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Delay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White v Jones 1995</a:t>
            </a:r>
          </a:p>
          <a:p>
            <a:endParaRPr lang="en-GB" dirty="0"/>
          </a:p>
          <a:p>
            <a:r>
              <a:rPr lang="en-GB" dirty="0"/>
              <a:t>Feltham v </a:t>
            </a:r>
            <a:r>
              <a:rPr lang="en-GB" dirty="0" err="1"/>
              <a:t>Bououskell</a:t>
            </a:r>
            <a:r>
              <a:rPr lang="en-GB" dirty="0"/>
              <a:t> </a:t>
            </a:r>
            <a:r>
              <a:rPr lang="en-GB" dirty="0" smtClean="0"/>
              <a:t>2013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X v </a:t>
            </a:r>
            <a:r>
              <a:rPr lang="en-GB" dirty="0" err="1" smtClean="0"/>
              <a:t>Woolacombe</a:t>
            </a:r>
            <a:r>
              <a:rPr lang="en-GB" dirty="0" smtClean="0"/>
              <a:t> Young 2001</a:t>
            </a:r>
          </a:p>
          <a:p>
            <a:endParaRPr lang="en-GB" dirty="0"/>
          </a:p>
          <a:p>
            <a:r>
              <a:rPr lang="en-GB" dirty="0" smtClean="0"/>
              <a:t>Hooper v </a:t>
            </a:r>
            <a:r>
              <a:rPr lang="en-GB" dirty="0" err="1" smtClean="0"/>
              <a:t>Fynmores</a:t>
            </a:r>
            <a:r>
              <a:rPr lang="en-GB" dirty="0" smtClean="0"/>
              <a:t> 2001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7917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Full Enquiries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0"/>
            <a:ext cx="7689344" cy="52578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/>
              <a:t>Herring </a:t>
            </a:r>
            <a:r>
              <a:rPr lang="en-GB" dirty="0" smtClean="0"/>
              <a:t>v </a:t>
            </a:r>
            <a:r>
              <a:rPr lang="en-GB" dirty="0"/>
              <a:t>Shorts Financial Services </a:t>
            </a:r>
            <a:r>
              <a:rPr lang="en-GB" dirty="0" smtClean="0"/>
              <a:t>LLP 2016 </a:t>
            </a:r>
          </a:p>
          <a:p>
            <a:endParaRPr lang="en-GB" dirty="0"/>
          </a:p>
          <a:p>
            <a:r>
              <a:rPr lang="en-GB" dirty="0" err="1" smtClean="0"/>
              <a:t>Carr</a:t>
            </a:r>
            <a:r>
              <a:rPr lang="en-GB" dirty="0" smtClean="0"/>
              <a:t>-Glynn v </a:t>
            </a:r>
            <a:r>
              <a:rPr lang="en-GB" dirty="0" err="1" smtClean="0"/>
              <a:t>Frearsons</a:t>
            </a:r>
            <a:r>
              <a:rPr lang="en-GB" dirty="0" smtClean="0"/>
              <a:t> 1999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791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Inheritance Act Claims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0"/>
            <a:ext cx="7617336" cy="5257800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Duty to advise of risk</a:t>
            </a:r>
          </a:p>
          <a:p>
            <a:endParaRPr lang="en-GB" dirty="0"/>
          </a:p>
          <a:p>
            <a:r>
              <a:rPr lang="en-GB" dirty="0" smtClean="0"/>
              <a:t>Letter setting out “objective” reasons, alongside will </a:t>
            </a:r>
          </a:p>
          <a:p>
            <a:endParaRPr lang="en-GB" dirty="0"/>
          </a:p>
          <a:p>
            <a:r>
              <a:rPr lang="en-GB" dirty="0" smtClean="0"/>
              <a:t>Something is better than nothing</a:t>
            </a:r>
          </a:p>
        </p:txBody>
      </p:sp>
    </p:spTree>
    <p:extLst>
      <p:ext uri="{BB962C8B-B14F-4D97-AF65-F5344CB8AC3E}">
        <p14:creationId xmlns:p14="http://schemas.microsoft.com/office/powerpoint/2010/main" val="4284497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7239" y="5218525"/>
            <a:ext cx="7455250" cy="630267"/>
          </a:xfrm>
        </p:spPr>
        <p:txBody>
          <a:bodyPr/>
          <a:lstStyle/>
          <a:p>
            <a:r>
              <a:rPr lang="en-GB" dirty="0" smtClean="0"/>
              <a:t>Facebook Wills</a:t>
            </a:r>
            <a:br>
              <a:rPr lang="en-GB" dirty="0" smtClean="0"/>
            </a:b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1772" y="5831285"/>
            <a:ext cx="6400800" cy="535648"/>
          </a:xfrm>
        </p:spPr>
        <p:txBody>
          <a:bodyPr>
            <a:normAutofit fontScale="25000" lnSpcReduction="20000"/>
          </a:bodyPr>
          <a:lstStyle/>
          <a:p>
            <a:r>
              <a:rPr lang="en-GB" sz="3400" dirty="0" smtClean="0"/>
              <a:t>A probate update on dealing with digital assets </a:t>
            </a:r>
          </a:p>
          <a:p>
            <a:endParaRPr lang="en-GB" sz="3400" dirty="0"/>
          </a:p>
          <a:p>
            <a:r>
              <a:rPr lang="en-GB" sz="3400" dirty="0" smtClean="0"/>
              <a:t>David  Bondt – 04 October 2017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2743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Context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Litigation </a:t>
            </a:r>
          </a:p>
          <a:p>
            <a:r>
              <a:rPr lang="en-GB" dirty="0" smtClean="0"/>
              <a:t>Intellectual Property </a:t>
            </a:r>
          </a:p>
          <a:p>
            <a:r>
              <a:rPr lang="en-GB" dirty="0" smtClean="0"/>
              <a:t>Trusts and Probate disputes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11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Introduction</a:t>
            </a:r>
            <a:r>
              <a:rPr lang="en-GB" dirty="0" smtClean="0"/>
              <a:t>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861" y="1459529"/>
            <a:ext cx="7849211" cy="4257601"/>
          </a:xfrm>
        </p:spPr>
        <p:txBody>
          <a:bodyPr/>
          <a:lstStyle/>
          <a:p>
            <a:pPr algn="just"/>
            <a:endParaRPr lang="en-GB" dirty="0" smtClean="0"/>
          </a:p>
          <a:p>
            <a:pPr algn="just"/>
            <a:r>
              <a:rPr lang="en-GB" dirty="0" smtClean="0"/>
              <a:t>Digital assets belonging to a deceased are often overlooked. </a:t>
            </a:r>
          </a:p>
          <a:p>
            <a:pPr marL="0" indent="0" algn="just">
              <a:buNone/>
            </a:pPr>
            <a:endParaRPr lang="en-GB" dirty="0" smtClean="0"/>
          </a:p>
          <a:p>
            <a:pPr algn="just"/>
            <a:r>
              <a:rPr lang="en-GB" dirty="0" smtClean="0"/>
              <a:t>Since the “Digital Revolution” in the 1990’s digital assets have become more and more important. </a:t>
            </a:r>
          </a:p>
          <a:p>
            <a:pPr algn="just"/>
            <a:endParaRPr lang="en-GB" dirty="0" smtClean="0"/>
          </a:p>
          <a:p>
            <a:pPr algn="just"/>
            <a:r>
              <a:rPr lang="en-GB" dirty="0" smtClean="0"/>
              <a:t>Question for today: How should a PR conduct the digital side of an estate? </a:t>
            </a:r>
          </a:p>
        </p:txBody>
      </p:sp>
    </p:spTree>
    <p:extLst>
      <p:ext uri="{BB962C8B-B14F-4D97-AF65-F5344CB8AC3E}">
        <p14:creationId xmlns:p14="http://schemas.microsoft.com/office/powerpoint/2010/main" val="371887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 to discuss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61925" cy="3853148"/>
          </a:xfrm>
        </p:spPr>
        <p:txBody>
          <a:bodyPr>
            <a:norm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What is a digital asset?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Privacy and Data Protection.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Devolution upon death.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Will Clause dealing with digital assets.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8394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What is a digital asset? 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39891" cy="393026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 smtClean="0"/>
              <a:t>In English Law, no statutory definition </a:t>
            </a:r>
          </a:p>
          <a:p>
            <a:pPr algn="just"/>
            <a:r>
              <a:rPr lang="en-GB" dirty="0" smtClean="0"/>
              <a:t>The USA – Fiduciary Access to Digital Assets Act 2015: </a:t>
            </a:r>
          </a:p>
          <a:p>
            <a:pPr lvl="1" algn="just"/>
            <a:r>
              <a:rPr lang="en-GB" dirty="0" smtClean="0"/>
              <a:t>“</a:t>
            </a:r>
            <a:r>
              <a:rPr lang="en-GB" i="1" dirty="0" smtClean="0"/>
              <a:t>an electronic record in which an individual has a right or interest. The term does not include an underlying asset or liability unless the asset or liability is itself an electronic record</a:t>
            </a:r>
            <a:r>
              <a:rPr lang="en-GB" dirty="0" smtClean="0"/>
              <a:t>”. </a:t>
            </a:r>
          </a:p>
          <a:p>
            <a:pPr lvl="1" algn="just"/>
            <a:endParaRPr lang="en-GB" dirty="0"/>
          </a:p>
          <a:p>
            <a:pPr algn="just"/>
            <a:r>
              <a:rPr lang="en-GB" dirty="0" smtClean="0"/>
              <a:t>A digital asset is therefore (according to USA law): </a:t>
            </a:r>
          </a:p>
          <a:p>
            <a:pPr lvl="1" algn="just"/>
            <a:r>
              <a:rPr lang="en-GB" dirty="0"/>
              <a:t> </a:t>
            </a:r>
            <a:r>
              <a:rPr lang="en-GB" dirty="0" smtClean="0"/>
              <a:t> </a:t>
            </a:r>
            <a:r>
              <a:rPr lang="en-GB" dirty="0"/>
              <a:t>Any </a:t>
            </a:r>
            <a:r>
              <a:rPr lang="en-GB" dirty="0" smtClean="0"/>
              <a:t>text or media formatted </a:t>
            </a:r>
            <a:r>
              <a:rPr lang="en-GB" u="sng" dirty="0" smtClean="0"/>
              <a:t>into a binary source </a:t>
            </a:r>
            <a:r>
              <a:rPr lang="en-GB" dirty="0" smtClean="0"/>
              <a:t>(rather than saved locally by a creator). </a:t>
            </a:r>
          </a:p>
          <a:p>
            <a:pPr lvl="1" algn="just"/>
            <a:r>
              <a:rPr lang="en-GB" dirty="0" smtClean="0"/>
              <a:t>Any metadata associated with that text or media. </a:t>
            </a:r>
          </a:p>
          <a:p>
            <a:pPr lvl="1" algn="just"/>
            <a:r>
              <a:rPr lang="en-GB" dirty="0" smtClean="0"/>
              <a:t>Capable of being accessed or used by the creator.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8800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3097" y="572655"/>
            <a:ext cx="8496300" cy="600363"/>
          </a:xfrm>
        </p:spPr>
        <p:txBody>
          <a:bodyPr/>
          <a:lstStyle/>
          <a:p>
            <a:pPr algn="ctr"/>
            <a:r>
              <a:rPr lang="en-GB" dirty="0" smtClean="0"/>
              <a:t>Itinerary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843097" y="1173018"/>
            <a:ext cx="7174067" cy="4632247"/>
          </a:xfrm>
        </p:spPr>
        <p:txBody>
          <a:bodyPr/>
          <a:lstStyle/>
          <a:p>
            <a:r>
              <a:rPr lang="en-GB" dirty="0"/>
              <a:t>Avoiding Litigation in Will Drafting</a:t>
            </a:r>
          </a:p>
          <a:p>
            <a:pPr lvl="1"/>
            <a:r>
              <a:rPr lang="en-GB" dirty="0"/>
              <a:t>Elaine Roche, Partner</a:t>
            </a:r>
          </a:p>
          <a:p>
            <a:r>
              <a:rPr lang="en-GB" dirty="0" smtClean="0"/>
              <a:t>Facebook Wills</a:t>
            </a:r>
          </a:p>
          <a:p>
            <a:pPr lvl="1"/>
            <a:r>
              <a:rPr lang="en-GB" dirty="0" smtClean="0"/>
              <a:t>David Bondt, Associate</a:t>
            </a:r>
          </a:p>
          <a:p>
            <a:pPr marL="457200" lvl="1" indent="0">
              <a:buNone/>
            </a:pPr>
            <a:endParaRPr lang="en-GB" dirty="0" smtClean="0"/>
          </a:p>
          <a:p>
            <a:r>
              <a:rPr lang="en-GB" dirty="0" smtClean="0"/>
              <a:t>Coffee Break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/>
              <a:t>Residence Nil Rate Band</a:t>
            </a:r>
          </a:p>
          <a:p>
            <a:pPr lvl="1"/>
            <a:r>
              <a:rPr lang="en-GB" dirty="0"/>
              <a:t>Elaine Roche, Partner</a:t>
            </a:r>
          </a:p>
          <a:p>
            <a:pPr lvl="1"/>
            <a:endParaRPr lang="en-GB" dirty="0"/>
          </a:p>
          <a:p>
            <a:endParaRPr lang="en-GB" dirty="0" smtClean="0"/>
          </a:p>
          <a:p>
            <a:endParaRPr lang="en-GB" dirty="0" smtClean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827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dirty="0" smtClean="0"/>
              <a:t>Digital assets “your digital footprint</a:t>
            </a:r>
            <a:r>
              <a:rPr lang="en-GB" dirty="0" smtClean="0"/>
              <a:t>”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6901761" cy="3820098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buNone/>
            </a:pPr>
            <a:r>
              <a:rPr lang="en-GB" sz="4000" dirty="0" smtClean="0"/>
              <a:t>Common digital assets include the following media stored online: </a:t>
            </a:r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r>
              <a:rPr lang="en-GB" sz="4000" dirty="0" smtClean="0"/>
              <a:t>In the past, your life could be contained in: Diaries, calendars, address books, photo albums: Now: </a:t>
            </a:r>
          </a:p>
          <a:p>
            <a:pPr marL="0" indent="0" algn="just">
              <a:buNone/>
            </a:pPr>
            <a:endParaRPr lang="en-GB" sz="4000" dirty="0"/>
          </a:p>
          <a:p>
            <a:pPr marL="0" indent="0" algn="just">
              <a:buNone/>
            </a:pPr>
            <a:endParaRPr lang="en-GB" sz="4000" dirty="0" smtClean="0"/>
          </a:p>
          <a:p>
            <a:pPr algn="just"/>
            <a:r>
              <a:rPr lang="en-GB" sz="4000" dirty="0" smtClean="0"/>
              <a:t>Photographs</a:t>
            </a:r>
          </a:p>
          <a:p>
            <a:pPr algn="just"/>
            <a:r>
              <a:rPr lang="en-GB" sz="4000" dirty="0" smtClean="0"/>
              <a:t>Videos </a:t>
            </a:r>
          </a:p>
          <a:p>
            <a:pPr algn="just"/>
            <a:r>
              <a:rPr lang="en-GB" sz="4000" dirty="0" smtClean="0"/>
              <a:t>iTunes accounts </a:t>
            </a:r>
          </a:p>
          <a:p>
            <a:pPr algn="just"/>
            <a:r>
              <a:rPr lang="en-GB" sz="4000" dirty="0" smtClean="0"/>
              <a:t>Blogs </a:t>
            </a:r>
          </a:p>
          <a:p>
            <a:pPr algn="just"/>
            <a:r>
              <a:rPr lang="en-GB" sz="4000" dirty="0" err="1" smtClean="0"/>
              <a:t>Vlogs</a:t>
            </a:r>
            <a:endParaRPr lang="en-GB" sz="4000" dirty="0" smtClean="0"/>
          </a:p>
          <a:p>
            <a:pPr algn="just"/>
            <a:r>
              <a:rPr lang="en-GB" sz="4000" dirty="0" smtClean="0"/>
              <a:t>Facebook posts</a:t>
            </a:r>
          </a:p>
          <a:p>
            <a:pPr algn="just"/>
            <a:r>
              <a:rPr lang="en-GB" sz="4000" dirty="0" smtClean="0"/>
              <a:t>Instagram </a:t>
            </a:r>
          </a:p>
          <a:p>
            <a:pPr algn="just"/>
            <a:r>
              <a:rPr lang="en-GB" sz="4000" dirty="0" err="1" smtClean="0"/>
              <a:t>Paypal</a:t>
            </a:r>
            <a:r>
              <a:rPr lang="en-GB" sz="4000" dirty="0" smtClean="0"/>
              <a:t> </a:t>
            </a:r>
          </a:p>
          <a:p>
            <a:pPr algn="just"/>
            <a:r>
              <a:rPr lang="en-GB" sz="4000" dirty="0" smtClean="0"/>
              <a:t>eBay </a:t>
            </a:r>
          </a:p>
          <a:p>
            <a:pPr algn="just"/>
            <a:r>
              <a:rPr lang="en-GB" sz="4000" dirty="0" smtClean="0"/>
              <a:t>Twitter </a:t>
            </a:r>
          </a:p>
          <a:p>
            <a:pPr algn="just"/>
            <a:r>
              <a:rPr lang="en-GB" sz="4000" dirty="0" smtClean="0"/>
              <a:t>Online bank accounts </a:t>
            </a:r>
          </a:p>
          <a:p>
            <a:pPr algn="just"/>
            <a:r>
              <a:rPr lang="en-GB" sz="4000" dirty="0" smtClean="0"/>
              <a:t>LinkedIn profiles</a:t>
            </a:r>
          </a:p>
          <a:p>
            <a:pPr algn="just"/>
            <a:r>
              <a:rPr lang="en-GB" sz="4000" dirty="0" smtClean="0"/>
              <a:t>Gambling accounts  </a:t>
            </a:r>
          </a:p>
          <a:p>
            <a:pPr algn="just"/>
            <a:r>
              <a:rPr lang="en-GB" sz="4000" dirty="0" smtClean="0"/>
              <a:t>Online gaming characters </a:t>
            </a:r>
          </a:p>
          <a:p>
            <a:pPr algn="just"/>
            <a:r>
              <a:rPr lang="en-GB" sz="4000" dirty="0" smtClean="0"/>
              <a:t>Information contained in emails</a:t>
            </a:r>
          </a:p>
          <a:p>
            <a:pPr algn="just"/>
            <a:r>
              <a:rPr lang="en-GB" sz="4000" dirty="0" smtClean="0"/>
              <a:t>Domain names</a:t>
            </a:r>
          </a:p>
          <a:p>
            <a:pPr algn="just"/>
            <a:r>
              <a:rPr lang="en-GB" sz="4000" dirty="0" smtClean="0"/>
              <a:t>Digital store cards</a:t>
            </a:r>
          </a:p>
          <a:p>
            <a:pPr algn="just"/>
            <a:r>
              <a:rPr lang="en-GB" sz="4000" dirty="0" smtClean="0"/>
              <a:t>Bitcoins </a:t>
            </a:r>
          </a:p>
          <a:p>
            <a:pPr marL="0" indent="0" algn="just">
              <a:buNone/>
            </a:pPr>
            <a:endParaRPr lang="en-GB" sz="3200" dirty="0" smtClean="0"/>
          </a:p>
          <a:p>
            <a:pPr algn="just"/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339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400" dirty="0" smtClean="0"/>
              <a:t>Why worry about your digital assets and your digital footprint? </a:t>
            </a:r>
            <a:endParaRPr lang="en-GB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550" y="1547664"/>
            <a:ext cx="8496300" cy="4205064"/>
          </a:xfrm>
        </p:spPr>
        <p:txBody>
          <a:bodyPr/>
          <a:lstStyle/>
          <a:p>
            <a:endParaRPr lang="en-GB" dirty="0" smtClean="0"/>
          </a:p>
          <a:p>
            <a:r>
              <a:rPr lang="en-GB" sz="2000" dirty="0"/>
              <a:t>This Digital </a:t>
            </a:r>
            <a:r>
              <a:rPr lang="en-GB" sz="2000" dirty="0" smtClean="0"/>
              <a:t>footprint </a:t>
            </a:r>
            <a:r>
              <a:rPr lang="en-GB" sz="2000" dirty="0"/>
              <a:t>creates a permanent digital record of your life. For good or for </a:t>
            </a:r>
            <a:r>
              <a:rPr lang="en-GB" sz="2000" dirty="0" smtClean="0"/>
              <a:t>bad….  </a:t>
            </a:r>
            <a:endParaRPr lang="en-GB" sz="2000" dirty="0"/>
          </a:p>
          <a:p>
            <a:r>
              <a:rPr lang="en-GB" sz="2000" dirty="0" smtClean="0"/>
              <a:t>Items of non monetary value </a:t>
            </a:r>
          </a:p>
          <a:p>
            <a:r>
              <a:rPr lang="en-GB" sz="2000" dirty="0" smtClean="0"/>
              <a:t>Items of monetary value </a:t>
            </a:r>
          </a:p>
          <a:p>
            <a:r>
              <a:rPr lang="en-GB" sz="2000" dirty="0" smtClean="0"/>
              <a:t>You don’t want hackers accessing someone's account after they die and assume their identity / identity theft.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183906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Proprietary rights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529722" cy="3963317"/>
          </a:xfrm>
        </p:spPr>
        <p:txBody>
          <a:bodyPr/>
          <a:lstStyle/>
          <a:p>
            <a:r>
              <a:rPr lang="en-GB" dirty="0" smtClean="0"/>
              <a:t>It is not clear the type of right the creator of a digital asset has over content (</a:t>
            </a:r>
            <a:r>
              <a:rPr lang="en-GB" dirty="0" err="1" smtClean="0"/>
              <a:t>Fairstar</a:t>
            </a:r>
            <a:r>
              <a:rPr lang="en-GB" dirty="0" smtClean="0"/>
              <a:t> Heavy Transport NV v Adkins [2012] EWHC 2952)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Copyright, Designs and Patents Act 1988 (CPDA1988): </a:t>
            </a:r>
          </a:p>
          <a:p>
            <a:pPr lvl="1"/>
            <a:r>
              <a:rPr lang="en-GB" dirty="0" smtClean="0"/>
              <a:t>No formalities necessary</a:t>
            </a:r>
          </a:p>
          <a:p>
            <a:pPr lvl="1"/>
            <a:r>
              <a:rPr lang="en-GB" dirty="0" smtClean="0"/>
              <a:t>Original work </a:t>
            </a:r>
          </a:p>
          <a:p>
            <a:pPr lvl="1"/>
            <a:r>
              <a:rPr lang="en-GB" dirty="0" smtClean="0"/>
              <a:t>Duration of the author’s life plus 70 years</a:t>
            </a:r>
          </a:p>
        </p:txBody>
      </p:sp>
    </p:spTree>
    <p:extLst>
      <p:ext uri="{BB962C8B-B14F-4D97-AF65-F5344CB8AC3E}">
        <p14:creationId xmlns:p14="http://schemas.microsoft.com/office/powerpoint/2010/main" val="395339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Confidentiality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904296" cy="3919250"/>
          </a:xfrm>
        </p:spPr>
        <p:txBody>
          <a:bodyPr>
            <a:normAutofit fontScale="92500"/>
          </a:bodyPr>
          <a:lstStyle/>
          <a:p>
            <a:pPr algn="just"/>
            <a:r>
              <a:rPr lang="en-GB" dirty="0" smtClean="0"/>
              <a:t>A person has a right to confidentiality in relation to their personal information (Campbell v MGN Ltd (2004) UKHL). </a:t>
            </a:r>
          </a:p>
          <a:p>
            <a:pPr algn="just"/>
            <a:r>
              <a:rPr lang="en-GB" dirty="0" smtClean="0"/>
              <a:t>A duty of confidentiality attaches to information where the context suggests that there is a reasonable expectation that the information is private. </a:t>
            </a:r>
          </a:p>
          <a:p>
            <a:pPr algn="just"/>
            <a:r>
              <a:rPr lang="en-GB" dirty="0" smtClean="0"/>
              <a:t>Confidentiality and privacy often create ISP’s reluctance to grant rights of access to online accounts, even to the account holder’s personal representative. Hence very strict terms and conditions. By accessing a deceased’s account, an executor could be breaking the law!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012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duty of confidentiality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304" y="1688336"/>
            <a:ext cx="8496300" cy="4205064"/>
          </a:xfrm>
        </p:spPr>
        <p:txBody>
          <a:bodyPr/>
          <a:lstStyle/>
          <a:p>
            <a:r>
              <a:rPr lang="en-GB" dirty="0" smtClean="0"/>
              <a:t>Do PR’s have the right to take control of assets held in online accounts despite the terms of the T&amp;C’s of ISPs? </a:t>
            </a:r>
          </a:p>
          <a:p>
            <a:r>
              <a:rPr lang="en-GB" dirty="0" err="1" smtClean="0"/>
              <a:t>Bluck</a:t>
            </a:r>
            <a:r>
              <a:rPr lang="en-GB" dirty="0" smtClean="0"/>
              <a:t> v Information Commissioner and others [2008] WTLR 1</a:t>
            </a:r>
          </a:p>
          <a:p>
            <a:pPr lvl="1"/>
            <a:r>
              <a:rPr lang="en-GB" dirty="0" smtClean="0"/>
              <a:t>A duty of  confidence could only be engaged if a breach might affect the PR’s duty to protect the deceased estate. </a:t>
            </a:r>
          </a:p>
          <a:p>
            <a:pPr lvl="1"/>
            <a:r>
              <a:rPr lang="en-GB" dirty="0" smtClean="0"/>
              <a:t>A PR could only bring a breach of confidence action against a third party if the breach could result in the Estate’s value being diminished or assets destroyed.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7624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Access 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270" y="1655286"/>
            <a:ext cx="8496300" cy="4205064"/>
          </a:xfrm>
        </p:spPr>
        <p:txBody>
          <a:bodyPr>
            <a:normAutofit fontScale="92500" lnSpcReduction="10000"/>
          </a:bodyPr>
          <a:lstStyle/>
          <a:p>
            <a:r>
              <a:rPr lang="en-GB" dirty="0" smtClean="0"/>
              <a:t>PR’s assume the rights of the deceased and should (in theory) be able to assume control over the disclosure of any confidential information. </a:t>
            </a:r>
          </a:p>
          <a:p>
            <a:r>
              <a:rPr lang="en-GB" dirty="0" smtClean="0"/>
              <a:t>PR should consider the possible distress that could be caused by revealing information to beneficiaries where that confidential information could cause distress. </a:t>
            </a:r>
          </a:p>
          <a:p>
            <a:r>
              <a:rPr lang="en-GB" dirty="0" smtClean="0"/>
              <a:t>However, benefices have a right to the assets and any digital assets should be exploited for the benefit of the Estate. </a:t>
            </a:r>
          </a:p>
          <a:p>
            <a:r>
              <a:rPr lang="en-GB" dirty="0" smtClean="0"/>
              <a:t>Conversely, if digital assets could devalue the Estate, there may be an obligation on the PR to keep them confidential.</a:t>
            </a:r>
          </a:p>
          <a:p>
            <a:r>
              <a:rPr lang="en-GB" dirty="0" smtClean="0"/>
              <a:t>PR may need to make a </a:t>
            </a:r>
            <a:r>
              <a:rPr lang="en-GB" dirty="0" err="1"/>
              <a:t>B</a:t>
            </a:r>
            <a:r>
              <a:rPr lang="en-GB" dirty="0" err="1" smtClean="0"/>
              <a:t>eddoe</a:t>
            </a:r>
            <a:r>
              <a:rPr lang="en-GB" dirty="0" smtClean="0"/>
              <a:t> application to the court for directions.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050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Data Protection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Current Data Protect Act (Data Protection Act 1998) only concerns living individuals.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New Data Protection legislation coming into force in 2018 called the General Data Protection Regulations (GDPR) (Regulation EU 2016/679) doesn’t change the issue.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774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6052" y="796197"/>
            <a:ext cx="8496300" cy="566936"/>
          </a:xfrm>
        </p:spPr>
        <p:txBody>
          <a:bodyPr/>
          <a:lstStyle/>
          <a:p>
            <a:r>
              <a:rPr lang="en-GB" u="sng" dirty="0" smtClean="0"/>
              <a:t>Can all digital assets be inherited? 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1349" y="1784733"/>
            <a:ext cx="7645706" cy="3734718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 smtClean="0"/>
              <a:t>When opening an account, the account holder agrees to the ISP’s T&amp;C’s. </a:t>
            </a:r>
          </a:p>
          <a:p>
            <a:pPr algn="just"/>
            <a:r>
              <a:rPr lang="en-GB" dirty="0" smtClean="0"/>
              <a:t>Usually, these T&amp;C’s grant the ISP a worldwide royalty-free licence over the contents of the account. A licence is normally a personal right. It cannot normally be assigned.</a:t>
            </a:r>
          </a:p>
          <a:p>
            <a:pPr algn="just"/>
            <a:r>
              <a:rPr lang="en-GB" dirty="0" smtClean="0"/>
              <a:t>However, these T&amp;C’s often don’t deal with the scenarios of the death of the account holder. </a:t>
            </a:r>
          </a:p>
          <a:p>
            <a:pPr algn="just"/>
            <a:r>
              <a:rPr lang="en-GB" dirty="0" smtClean="0"/>
              <a:t>Or if they do deal with death, they prohibit the providing of log in details to anyone else, including a PR – as the ISP is concerned about breaching any duties of confidentiality or data protection.  </a:t>
            </a:r>
          </a:p>
        </p:txBody>
      </p:sp>
    </p:spTree>
    <p:extLst>
      <p:ext uri="{BB962C8B-B14F-4D97-AF65-F5344CB8AC3E}">
        <p14:creationId xmlns:p14="http://schemas.microsoft.com/office/powerpoint/2010/main" val="88450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continued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948363" cy="38972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en-GB" dirty="0"/>
              <a:t>However, alternative </a:t>
            </a:r>
            <a:r>
              <a:rPr lang="en-GB" dirty="0" smtClean="0"/>
              <a:t>options in T&amp;C’s </a:t>
            </a:r>
            <a:r>
              <a:rPr lang="en-GB" dirty="0"/>
              <a:t>that do deal with death include: </a:t>
            </a:r>
          </a:p>
          <a:p>
            <a:pPr marL="0" indent="0" algn="just">
              <a:buNone/>
            </a:pPr>
            <a:endParaRPr lang="en-GB" dirty="0"/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Memorialisation of the account content for a brief period after death, after which time the information is automatically deleted.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Termination of the account and deletion of content.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The ability to select a nominee. 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GB" dirty="0" smtClean="0"/>
              <a:t>Permission for a third party to access the account following the production of a Grant of Probate, death certificate or other documentation. </a:t>
            </a:r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302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828800"/>
            <a:ext cx="7606840" cy="3547432"/>
          </a:xfrm>
        </p:spPr>
        <p:txBody>
          <a:bodyPr/>
          <a:lstStyle/>
          <a:p>
            <a:pPr algn="just"/>
            <a:r>
              <a:rPr lang="en-GB" dirty="0" smtClean="0"/>
              <a:t>iTunes – licence only. </a:t>
            </a:r>
          </a:p>
          <a:p>
            <a:pPr algn="just"/>
            <a:r>
              <a:rPr lang="en-GB" dirty="0" smtClean="0"/>
              <a:t>Facebook – different approach for the 3 million.  </a:t>
            </a:r>
          </a:p>
          <a:p>
            <a:pPr lvl="1" algn="just"/>
            <a:r>
              <a:rPr lang="en-GB" dirty="0" smtClean="0"/>
              <a:t>If you do nothing, account remains active indefinitely. </a:t>
            </a:r>
          </a:p>
          <a:p>
            <a:pPr lvl="1" algn="just"/>
            <a:r>
              <a:rPr lang="en-GB" dirty="0" smtClean="0"/>
              <a:t>Alternative: </a:t>
            </a:r>
          </a:p>
          <a:p>
            <a:pPr lvl="1" algn="just"/>
            <a:r>
              <a:rPr lang="en-GB" dirty="0" smtClean="0"/>
              <a:t>(1) delete account.</a:t>
            </a:r>
          </a:p>
          <a:p>
            <a:pPr lvl="1" algn="just"/>
            <a:r>
              <a:rPr lang="en-GB" dirty="0" smtClean="0"/>
              <a:t>(2) memorialise account – content stays in place but can’t be altered. One last post to the world or notice of death / funeral arrangements. All past posts remain visible.   </a:t>
            </a:r>
          </a:p>
          <a:p>
            <a:pPr marL="457200" lvl="1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852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>
            <a:spLocks noGrp="1"/>
          </p:cNvSpPr>
          <p:nvPr>
            <p:ph type="title"/>
          </p:nvPr>
        </p:nvSpPr>
        <p:spPr>
          <a:xfrm>
            <a:off x="751771" y="5267643"/>
            <a:ext cx="8509001" cy="630268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GB" sz="2800" b="1" dirty="0" smtClean="0">
                <a:solidFill>
                  <a:srgbClr val="003A63"/>
                </a:solidFill>
              </a:rPr>
              <a:t>Avoiding litigation in will drafting</a:t>
            </a:r>
            <a:endParaRPr sz="2800" b="1" dirty="0">
              <a:solidFill>
                <a:srgbClr val="003A63"/>
              </a:solidFill>
            </a:endParaRPr>
          </a:p>
        </p:txBody>
      </p:sp>
      <p:sp>
        <p:nvSpPr>
          <p:cNvPr id="26" name="Shape 26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1600" dirty="0" smtClean="0">
                <a:solidFill>
                  <a:srgbClr val="FFFFFF"/>
                </a:solidFill>
              </a:rPr>
              <a:t>Elaine Roche, Partner</a:t>
            </a:r>
            <a:endParaRPr sz="1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704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 continued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000" dirty="0" smtClean="0"/>
              <a:t>Twitter:</a:t>
            </a:r>
          </a:p>
          <a:p>
            <a:r>
              <a:rPr lang="en-GB" sz="2000" dirty="0" smtClean="0"/>
              <a:t>(1) No access upon death. Can’t send a final tweet but can request account be deleted. </a:t>
            </a:r>
          </a:p>
          <a:p>
            <a:pPr marL="0" indent="0">
              <a:buNone/>
            </a:pPr>
            <a:endParaRPr lang="en-GB" sz="2000" dirty="0" smtClean="0"/>
          </a:p>
          <a:p>
            <a:r>
              <a:rPr lang="en-GB" sz="2000" dirty="0" smtClean="0"/>
              <a:t>Instagram: </a:t>
            </a:r>
          </a:p>
          <a:p>
            <a:r>
              <a:rPr lang="en-GB" sz="2000" dirty="0" smtClean="0"/>
              <a:t>(1) Memorialisation</a:t>
            </a:r>
          </a:p>
          <a:p>
            <a:r>
              <a:rPr lang="en-GB" sz="2000" dirty="0" smtClean="0"/>
              <a:t>(2) Deletion  </a:t>
            </a:r>
          </a:p>
          <a:p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8283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 smtClean="0"/>
              <a:t>Will drafting – practical steps  </a:t>
            </a:r>
            <a:endParaRPr lang="en-GB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28874" cy="356671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		</a:t>
            </a:r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590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u="sng" dirty="0"/>
              <a:t>ISP’s – practical steps </a:t>
            </a:r>
            <a:br>
              <a:rPr lang="en-GB" u="sng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547664"/>
            <a:ext cx="8082539" cy="4257601"/>
          </a:xfrm>
        </p:spPr>
        <p:txBody>
          <a:bodyPr>
            <a:normAutofit/>
          </a:bodyPr>
          <a:lstStyle/>
          <a:p>
            <a:r>
              <a:rPr lang="en-GB" dirty="0"/>
              <a:t>Account holders should consider each of their accounts as part of their death and inheritance planning.</a:t>
            </a:r>
          </a:p>
          <a:p>
            <a:r>
              <a:rPr lang="en-GB" dirty="0"/>
              <a:t>Solicitors should advise clients to create an inventory of online accounts and usernames which can be stored by a solicitor with a Will. </a:t>
            </a:r>
            <a:endParaRPr lang="en-GB" dirty="0" smtClean="0"/>
          </a:p>
          <a:p>
            <a:r>
              <a:rPr lang="en-GB" dirty="0" smtClean="0"/>
              <a:t>However</a:t>
            </a:r>
            <a:r>
              <a:rPr lang="en-GB" dirty="0"/>
              <a:t>, the recording of usernames and passwords is usually a breach of the ISP’s T&amp;C’s and is also a breach of the Computer Misuse Act 1990! – Online password management services.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2183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The Digital Legacy Association social media will template:  </a:t>
            </a:r>
            <a:r>
              <a:rPr lang="en-GB" dirty="0">
                <a:hlinkClick r:id="rId2"/>
              </a:rPr>
              <a:t>https://digitallegacyassociation.org/social-media-will-template/</a:t>
            </a:r>
            <a:r>
              <a:rPr lang="en-GB" dirty="0"/>
              <a:t> </a:t>
            </a:r>
          </a:p>
          <a:p>
            <a:endParaRPr lang="en-GB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843097" y="2688115"/>
          <a:ext cx="8002454" cy="22328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61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338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6407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1927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9063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34851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274495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GB" sz="900" u="none" strike="noStrike">
                          <a:effectLst/>
                        </a:rPr>
                        <a:t>The Digital Legacy Association - Social Media Will Template</a:t>
                      </a:r>
                      <a:endParaRPr lang="en-GB" sz="9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1267"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1267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Completing this template is a quick and simple way for you to list your online accounts and social media sites. Once it has been completed please </a:t>
                      </a:r>
                      <a:r>
                        <a:rPr lang="en-GB" sz="600" u="sng" strike="noStrike">
                          <a:effectLst/>
                        </a:rPr>
                        <a:t>PRINT it</a:t>
                      </a:r>
                      <a:r>
                        <a:rPr lang="en-GB" sz="600" u="none" strike="noStrike">
                          <a:effectLst/>
                        </a:rPr>
                        <a:t> and keep it in a safe place or append it to your Last Will &amp; Testament.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267"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83359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n-GB" sz="900" u="none" strike="noStrike" dirty="0">
                          <a:effectLst/>
                        </a:rPr>
                        <a:t>Social Media Will Template for (Enter Your Name)</a:t>
                      </a:r>
                      <a:endParaRPr lang="en-GB" sz="9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182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0255"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u="none" strike="noStrike" dirty="0">
                          <a:effectLst/>
                        </a:rPr>
                        <a:t>Online Accounts / Social Media Sites</a:t>
                      </a:r>
                      <a:endParaRPr lang="en-GB" sz="6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u="none" strike="noStrike">
                          <a:effectLst/>
                        </a:rPr>
                        <a:t>Username/ Email Address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u="none" strike="noStrike">
                          <a:effectLst/>
                        </a:rPr>
                        <a:t>How do you want this account to be managed (close, memorialize, deactivate)?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u="none" strike="noStrike">
                          <a:effectLst/>
                        </a:rPr>
                        <a:t>Have you downloaded a copy of your files on this account (support)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u="none" strike="noStrike">
                          <a:effectLst/>
                        </a:rPr>
                        <a:t>Who would you like to manage this account (your digital executor)</a:t>
                      </a:r>
                      <a:endParaRPr lang="en-GB" sz="6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u="none" strike="noStrike">
                          <a:effectLst/>
                        </a:rPr>
                        <a:t> </a:t>
                      </a:r>
                      <a:endParaRPr lang="en-GB" sz="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113418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85063"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*Insert Extra cells when required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>
                          <a:effectLst/>
                        </a:rPr>
                        <a:t> </a:t>
                      </a:r>
                      <a:endParaRPr lang="en-GB" sz="5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500" u="none" strike="noStrike" dirty="0">
                          <a:effectLst/>
                        </a:rPr>
                        <a:t> </a:t>
                      </a:r>
                      <a:endParaRPr lang="en-GB" sz="5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254" marR="4254" marT="4254" marB="0" anchor="b"/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2973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Sentimental or monetary value?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0356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Sentimental value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959380" cy="393026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GB" dirty="0" smtClean="0"/>
              <a:t>If a digital asset has sentimental value only, inheritance of that asset is covered by a chattels clause of Will. </a:t>
            </a:r>
          </a:p>
          <a:p>
            <a:pPr algn="just"/>
            <a:r>
              <a:rPr lang="en-GB" dirty="0" smtClean="0"/>
              <a:t>However, the Will writer should ideally extend the standard definition of chattels found at Section 55(1)(x) of the Administration of Estates Act 1925 to include intangible assets held digitally.  </a:t>
            </a:r>
          </a:p>
          <a:p>
            <a:pPr algn="just"/>
            <a:r>
              <a:rPr lang="en-GB" dirty="0" smtClean="0"/>
              <a:t>The definition of chattels has been amended by the Inheritance and Trustees Powers Act 2014 but this does not include intangible assets – i.e. digital assets! </a:t>
            </a:r>
          </a:p>
          <a:p>
            <a:pPr algn="just"/>
            <a:r>
              <a:rPr lang="en-GB" dirty="0" smtClean="0"/>
              <a:t>Combined with potential breaches of the Computer Misuse Act 1990 = the law is a mess!!! </a:t>
            </a:r>
          </a:p>
          <a:p>
            <a:pPr algn="just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32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Digital assets of monetary value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926330" cy="3776030"/>
          </a:xfrm>
        </p:spPr>
        <p:txBody>
          <a:bodyPr/>
          <a:lstStyle/>
          <a:p>
            <a:pPr algn="just"/>
            <a:r>
              <a:rPr lang="en-GB" dirty="0" smtClean="0"/>
              <a:t>Clear cut – </a:t>
            </a:r>
            <a:r>
              <a:rPr lang="en-GB" dirty="0" err="1" smtClean="0"/>
              <a:t>Bitcoins</a:t>
            </a:r>
            <a:r>
              <a:rPr lang="en-GB" dirty="0" smtClean="0"/>
              <a:t>, money on media store cards etc. </a:t>
            </a:r>
          </a:p>
          <a:p>
            <a:pPr algn="just"/>
            <a:r>
              <a:rPr lang="en-GB" dirty="0" smtClean="0"/>
              <a:t>Monetary value as a result of the intellectual property in the item – copyright. </a:t>
            </a:r>
          </a:p>
          <a:p>
            <a:pPr algn="just"/>
            <a:r>
              <a:rPr lang="en-GB" dirty="0" smtClean="0"/>
              <a:t>E.g. Domain names, digital artwork, blogs etc. </a:t>
            </a:r>
          </a:p>
          <a:p>
            <a:pPr algn="just"/>
            <a:r>
              <a:rPr lang="en-GB" dirty="0" smtClean="0"/>
              <a:t>Business website </a:t>
            </a:r>
          </a:p>
          <a:p>
            <a:pPr algn="just"/>
            <a:r>
              <a:rPr lang="en-GB" dirty="0" smtClean="0"/>
              <a:t>May need a Will trust, separate executors and IP experts to advise on these assets.</a:t>
            </a:r>
          </a:p>
          <a:p>
            <a:pPr marL="0" indent="0" algn="just">
              <a:buNone/>
            </a:pP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700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Will drafting – practical steps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8157684" cy="3753997"/>
          </a:xfrm>
        </p:spPr>
        <p:txBody>
          <a:bodyPr>
            <a:normAutofit fontScale="850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dirty="0" smtClean="0"/>
              <a:t>Need to ask clients if have any IP in their business or commercial activities – this is likely to include any copyright or investments. The Will writer needs to specifically consider these assets.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Advise clients to create an inventory.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Advise clients to check the T’s &amp; </a:t>
            </a:r>
            <a:r>
              <a:rPr lang="en-GB" dirty="0"/>
              <a:t>C</a:t>
            </a:r>
            <a:r>
              <a:rPr lang="en-GB" dirty="0" smtClean="0"/>
              <a:t>’s of ISP account to see if they actually own something that can be passed on.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A letter of wishes can refer to a message that a PR can place on the account for friends and connections.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Consider the sentimental and monetary value of assets and whether a specific clause is necessary or a Will Trust for any IP of significant monetary value. 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Be aware of all digital issues and if necessary, seek technical help!!!!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57161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future?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412915"/>
            <a:ext cx="7838195" cy="245400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1600" dirty="0"/>
              <a:t>Recent cases: </a:t>
            </a:r>
            <a:endParaRPr lang="en-GB" sz="1600" dirty="0" smtClean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>
                <a:hlinkClick r:id="rId2"/>
              </a:rPr>
              <a:t>http://</a:t>
            </a:r>
            <a:r>
              <a:rPr lang="en-GB" sz="1600" dirty="0" smtClean="0">
                <a:hlinkClick r:id="rId2"/>
              </a:rPr>
              <a:t>www.bbc.co.uk/news/world-europe-40106526</a:t>
            </a:r>
            <a:r>
              <a:rPr lang="en-GB" sz="1600" dirty="0" smtClean="0"/>
              <a:t>  </a:t>
            </a:r>
            <a:endParaRPr lang="en-GB" sz="1600" dirty="0"/>
          </a:p>
          <a:p>
            <a:pPr marL="0" indent="0">
              <a:buNone/>
            </a:pPr>
            <a:r>
              <a:rPr lang="en-GB" sz="1600" dirty="0">
                <a:hlinkClick r:id="rId3"/>
              </a:rPr>
              <a:t>https://</a:t>
            </a:r>
            <a:r>
              <a:rPr lang="en-GB" sz="1600" dirty="0" smtClean="0">
                <a:hlinkClick r:id="rId3"/>
              </a:rPr>
              <a:t>www.theguardian.com/technology/2017/may/31/parents-lose-appeal-access-dead-girl-facebook-account-berlin</a:t>
            </a:r>
            <a:r>
              <a:rPr lang="en-GB" sz="1600" dirty="0" smtClean="0"/>
              <a:t> </a:t>
            </a:r>
            <a:endParaRPr lang="en-GB" sz="1600" dirty="0"/>
          </a:p>
          <a:p>
            <a:pPr marL="0" indent="0">
              <a:buNone/>
            </a:pPr>
            <a:r>
              <a:rPr lang="en-GB" sz="1600" dirty="0">
                <a:hlinkClick r:id="rId4"/>
              </a:rPr>
              <a:t>https://www.lawgazette.co.uk/law/digital-legacies-need-legal-protection-say-lawyers-/</a:t>
            </a:r>
            <a:r>
              <a:rPr lang="en-GB" sz="1600" dirty="0" smtClean="0">
                <a:hlinkClick r:id="rId4"/>
              </a:rPr>
              <a:t>5061412.article</a:t>
            </a:r>
            <a:r>
              <a:rPr lang="en-GB" sz="1600" dirty="0" smtClean="0"/>
              <a:t>  </a:t>
            </a:r>
            <a:endParaRPr lang="en-GB" sz="1600" dirty="0"/>
          </a:p>
          <a:p>
            <a:pPr marL="0" indent="0">
              <a:buNone/>
            </a:pPr>
            <a:endParaRPr lang="en-GB" sz="1600" dirty="0" smtClean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 smtClean="0"/>
              <a:t>A change to all that we know?</a:t>
            </a:r>
          </a:p>
          <a:p>
            <a:pPr marL="0" indent="0">
              <a:buNone/>
            </a:pPr>
            <a:endParaRPr lang="en-GB" sz="1600" dirty="0" smtClean="0"/>
          </a:p>
          <a:p>
            <a:r>
              <a:rPr lang="en-GB" sz="1600" dirty="0" smtClean="0"/>
              <a:t>A new Wills Act? </a:t>
            </a:r>
          </a:p>
          <a:p>
            <a:endParaRPr lang="en-GB" sz="1600" dirty="0" smtClean="0"/>
          </a:p>
          <a:p>
            <a:r>
              <a:rPr lang="en-GB" sz="1600" dirty="0" smtClean="0"/>
              <a:t>Facebook Wills?  </a:t>
            </a:r>
          </a:p>
        </p:txBody>
      </p:sp>
    </p:spTree>
    <p:extLst>
      <p:ext uri="{BB962C8B-B14F-4D97-AF65-F5344CB8AC3E}">
        <p14:creationId xmlns:p14="http://schemas.microsoft.com/office/powerpoint/2010/main" val="3453943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1772" y="4829494"/>
            <a:ext cx="8509000" cy="630267"/>
          </a:xfrm>
        </p:spPr>
        <p:txBody>
          <a:bodyPr/>
          <a:lstStyle/>
          <a:p>
            <a:r>
              <a:rPr lang="en-GB" sz="3200" dirty="0" smtClean="0"/>
              <a:t>Residence Nil Rate Band</a:t>
            </a:r>
            <a:endParaRPr lang="en-GB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1772" y="5297884"/>
            <a:ext cx="6400800" cy="912415"/>
          </a:xfrm>
        </p:spPr>
        <p:txBody>
          <a:bodyPr>
            <a:normAutofit/>
          </a:bodyPr>
          <a:lstStyle/>
          <a:p>
            <a:endParaRPr lang="en-GB" sz="2000" dirty="0" smtClean="0"/>
          </a:p>
          <a:p>
            <a:r>
              <a:rPr lang="en-GB" sz="2000" dirty="0" smtClean="0"/>
              <a:t>Elaine Roche, Partner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048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Duties when drafting a will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3097" y="1600200"/>
            <a:ext cx="8049384" cy="5257800"/>
          </a:xfrm>
        </p:spPr>
        <p:txBody>
          <a:bodyPr/>
          <a:lstStyle/>
          <a:p>
            <a:r>
              <a:rPr lang="en-GB" dirty="0" smtClean="0"/>
              <a:t>To Client:</a:t>
            </a:r>
          </a:p>
          <a:p>
            <a:pPr lvl="1"/>
            <a:r>
              <a:rPr lang="en-GB" dirty="0" smtClean="0"/>
              <a:t>Produce a valid will</a:t>
            </a:r>
          </a:p>
          <a:p>
            <a:pPr lvl="1"/>
            <a:r>
              <a:rPr lang="en-GB" dirty="0" smtClean="0"/>
              <a:t>Advise re tax implications</a:t>
            </a:r>
          </a:p>
          <a:p>
            <a:pPr lvl="1"/>
            <a:r>
              <a:rPr lang="en-GB" dirty="0" smtClean="0"/>
              <a:t>Produce a will that reflects their wishes</a:t>
            </a:r>
          </a:p>
          <a:p>
            <a:pPr lvl="1"/>
            <a:r>
              <a:rPr lang="en-GB" dirty="0" smtClean="0"/>
              <a:t>Protect the estate from cost of contentious probate</a:t>
            </a:r>
          </a:p>
          <a:p>
            <a:pPr lvl="1"/>
            <a:endParaRPr lang="en-GB" dirty="0"/>
          </a:p>
          <a:p>
            <a:r>
              <a:rPr lang="en-GB" dirty="0" smtClean="0"/>
              <a:t>To beneficiaries</a:t>
            </a:r>
          </a:p>
          <a:p>
            <a:pPr lvl="1"/>
            <a:r>
              <a:rPr lang="en-GB" dirty="0" smtClean="0"/>
              <a:t>White v Jones 1995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64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Inheritance Tax Basics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Nil Rate Band - £325,000 per person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40% rate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36% if 10% of the estate passes to charity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Transferable Nil Rate Band rules still apply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718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Residence Nil Rate Band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455776" cy="4205064"/>
          </a:xfrm>
        </p:spPr>
        <p:txBody>
          <a:bodyPr>
            <a:normAutofit/>
          </a:bodyPr>
          <a:lstStyle/>
          <a:p>
            <a:r>
              <a:rPr lang="en-GB" dirty="0" smtClean="0"/>
              <a:t>What is it?</a:t>
            </a:r>
          </a:p>
          <a:p>
            <a:pPr lvl="1"/>
            <a:r>
              <a:rPr lang="en-GB" sz="2100" dirty="0" smtClean="0"/>
              <a:t>Additional inheritance tax allowance available on death where an individual dies on or after 6 April 2017</a:t>
            </a:r>
          </a:p>
          <a:p>
            <a:pPr lvl="2"/>
            <a:endParaRPr lang="en-GB" sz="2000" dirty="0" smtClean="0"/>
          </a:p>
          <a:p>
            <a:pPr marL="342900" lvl="2" indent="-342900"/>
            <a:r>
              <a:rPr lang="en-GB" sz="2400" dirty="0" smtClean="0"/>
              <a:t>How much can be claimed?</a:t>
            </a:r>
          </a:p>
          <a:p>
            <a:pPr marL="800100" lvl="3" indent="-342900"/>
            <a:r>
              <a:rPr lang="en-GB" sz="2100" dirty="0" smtClean="0"/>
              <a:t>For deaths in the following tax years it will be:</a:t>
            </a:r>
          </a:p>
          <a:p>
            <a:pPr lvl="2"/>
            <a:r>
              <a:rPr lang="en-GB" sz="2100" dirty="0" smtClean="0"/>
              <a:t>£100,000 in 2017 to 2018</a:t>
            </a:r>
          </a:p>
          <a:p>
            <a:pPr lvl="2"/>
            <a:r>
              <a:rPr lang="en-GB" sz="2100" dirty="0" smtClean="0"/>
              <a:t>£125,000 in 2018 to 2019</a:t>
            </a:r>
          </a:p>
          <a:p>
            <a:pPr lvl="2"/>
            <a:r>
              <a:rPr lang="en-GB" sz="2100" dirty="0" smtClean="0"/>
              <a:t>£150,000 in 2019 to 2020</a:t>
            </a:r>
          </a:p>
          <a:p>
            <a:pPr lvl="2"/>
            <a:r>
              <a:rPr lang="en-GB" sz="2100" dirty="0" smtClean="0"/>
              <a:t>£175,000 in 2020 to 2021</a:t>
            </a:r>
          </a:p>
          <a:p>
            <a:pPr marL="0" lvl="2" indent="0">
              <a:buNone/>
            </a:pPr>
            <a:endParaRPr lang="en-GB" sz="2000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lvl="1"/>
            <a:endParaRPr lang="en-GB" dirty="0" smtClean="0"/>
          </a:p>
          <a:p>
            <a:pPr marL="0" lvl="2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8898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Residence Nil Rate Band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594321" cy="4205064"/>
          </a:xfrm>
        </p:spPr>
        <p:txBody>
          <a:bodyPr>
            <a:normAutofit/>
          </a:bodyPr>
          <a:lstStyle/>
          <a:p>
            <a:r>
              <a:rPr lang="en-GB" dirty="0" smtClean="0"/>
              <a:t>Who can claim it?</a:t>
            </a:r>
          </a:p>
          <a:p>
            <a:pPr lvl="1"/>
            <a:r>
              <a:rPr lang="en-GB" sz="2100" dirty="0"/>
              <a:t>An estate will be entitled to the RNRB if the:</a:t>
            </a:r>
          </a:p>
          <a:p>
            <a:pPr lvl="2"/>
            <a:r>
              <a:rPr lang="en-GB" dirty="0"/>
              <a:t>individual dies on or after 6 April </a:t>
            </a:r>
            <a:r>
              <a:rPr lang="en-GB" dirty="0" smtClean="0"/>
              <a:t>2017</a:t>
            </a:r>
          </a:p>
          <a:p>
            <a:pPr lvl="2"/>
            <a:r>
              <a:rPr lang="en-GB" dirty="0" smtClean="0"/>
              <a:t>individual </a:t>
            </a:r>
            <a:r>
              <a:rPr lang="en-GB" dirty="0"/>
              <a:t>owns a </a:t>
            </a:r>
            <a:r>
              <a:rPr lang="en-GB" dirty="0" smtClean="0"/>
              <a:t>home, or </a:t>
            </a:r>
            <a:r>
              <a:rPr lang="en-GB" dirty="0"/>
              <a:t>a share of one, so that it’s included in their </a:t>
            </a:r>
            <a:r>
              <a:rPr lang="en-GB" dirty="0" smtClean="0"/>
              <a:t>estate</a:t>
            </a:r>
          </a:p>
          <a:p>
            <a:pPr lvl="2"/>
            <a:r>
              <a:rPr lang="en-GB" dirty="0"/>
              <a:t>individual’s direct descendants </a:t>
            </a:r>
            <a:r>
              <a:rPr lang="en-GB" dirty="0" smtClean="0"/>
              <a:t>inherit </a:t>
            </a:r>
            <a:r>
              <a:rPr lang="en-GB" dirty="0"/>
              <a:t>the home, or a share of it</a:t>
            </a:r>
          </a:p>
          <a:p>
            <a:pPr lvl="2"/>
            <a:r>
              <a:rPr lang="en-GB" dirty="0"/>
              <a:t>value of the estate isn’t more than £2 million</a:t>
            </a:r>
          </a:p>
          <a:p>
            <a:r>
              <a:rPr lang="en-GB" dirty="0" smtClean="0"/>
              <a:t>Only applies on death</a:t>
            </a:r>
          </a:p>
          <a:p>
            <a:r>
              <a:rPr lang="en-GB" dirty="0" smtClean="0"/>
              <a:t>Transferable between spouses/civil partners</a:t>
            </a:r>
          </a:p>
          <a:p>
            <a:pPr marL="0" indent="0">
              <a:buNone/>
            </a:pPr>
            <a:endParaRPr lang="en-GB" dirty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72393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Property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455776" cy="4205064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What property qualifies?</a:t>
            </a:r>
          </a:p>
          <a:p>
            <a:pPr lvl="1"/>
            <a:r>
              <a:rPr lang="en-GB" sz="2100" dirty="0" smtClean="0"/>
              <a:t>RNRB applies to </a:t>
            </a:r>
            <a:r>
              <a:rPr lang="en-GB" sz="2100" u="sng" dirty="0" smtClean="0"/>
              <a:t>one</a:t>
            </a:r>
            <a:r>
              <a:rPr lang="en-GB" sz="2100" dirty="0" smtClean="0"/>
              <a:t> property only</a:t>
            </a:r>
          </a:p>
          <a:p>
            <a:pPr lvl="1"/>
            <a:r>
              <a:rPr lang="en-GB" sz="2100" dirty="0" smtClean="0"/>
              <a:t>Property must form part of deceased’s estate</a:t>
            </a:r>
          </a:p>
          <a:p>
            <a:pPr lvl="1"/>
            <a:r>
              <a:rPr lang="en-GB" sz="2100" dirty="0" smtClean="0"/>
              <a:t>Can be whole of property or share of property</a:t>
            </a:r>
          </a:p>
          <a:p>
            <a:pPr lvl="1"/>
            <a:r>
              <a:rPr lang="en-GB" sz="2100" dirty="0" smtClean="0"/>
              <a:t>Must have been lived in at some stage by the deceased</a:t>
            </a:r>
          </a:p>
          <a:p>
            <a:pPr lvl="2"/>
            <a:r>
              <a:rPr lang="en-GB" dirty="0" smtClean="0"/>
              <a:t>No minimum period of residence!</a:t>
            </a:r>
          </a:p>
          <a:p>
            <a:pPr marL="909638" lvl="3" indent="-452438"/>
            <a:r>
              <a:rPr lang="en-GB" sz="2100" dirty="0" smtClean="0"/>
              <a:t>Personal representatives elect which property</a:t>
            </a:r>
          </a:p>
          <a:p>
            <a:pPr marL="457200" lvl="3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8075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Property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49739" cy="4205064"/>
          </a:xfrm>
        </p:spPr>
        <p:txBody>
          <a:bodyPr/>
          <a:lstStyle/>
          <a:p>
            <a:pPr marL="355600" lvl="2" indent="-355600"/>
            <a:endParaRPr lang="en-GB" sz="2400" dirty="0" smtClean="0"/>
          </a:p>
          <a:p>
            <a:pPr marL="355600" lvl="2" indent="-355600"/>
            <a:r>
              <a:rPr lang="en-GB" sz="2400" dirty="0" smtClean="0"/>
              <a:t>Problem: Domicile</a:t>
            </a:r>
          </a:p>
          <a:p>
            <a:pPr marL="812800" lvl="3" indent="-355600"/>
            <a:r>
              <a:rPr lang="en-GB" sz="2100" dirty="0" smtClean="0"/>
              <a:t>UK domicile – IHT on worldwide assets</a:t>
            </a:r>
          </a:p>
          <a:p>
            <a:pPr marL="812800" lvl="3" indent="-355600"/>
            <a:r>
              <a:rPr lang="en-GB" sz="2100" dirty="0" smtClean="0"/>
              <a:t>Non-UK domicile – IHT on UK assets only – cannot claim on property not located in England and Wales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43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Inherited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sz="2000" dirty="0" smtClean="0"/>
          </a:p>
          <a:p>
            <a:r>
              <a:rPr lang="en-GB" dirty="0" smtClean="0"/>
              <a:t>Property inherited if:</a:t>
            </a:r>
          </a:p>
          <a:p>
            <a:pPr lvl="1"/>
            <a:r>
              <a:rPr lang="en-GB" sz="2100" dirty="0" smtClean="0"/>
              <a:t>Passes on death in the deceased’s Will</a:t>
            </a:r>
          </a:p>
          <a:p>
            <a:pPr lvl="1"/>
            <a:r>
              <a:rPr lang="en-GB" sz="2100" dirty="0" smtClean="0"/>
              <a:t>Passes on intestacy</a:t>
            </a:r>
          </a:p>
          <a:p>
            <a:pPr lvl="1"/>
            <a:r>
              <a:rPr lang="en-GB" sz="2100" dirty="0" smtClean="0"/>
              <a:t>By other legal means e.g. end of life interest</a:t>
            </a:r>
          </a:p>
          <a:p>
            <a:pPr marL="0" lvl="1" indent="0">
              <a:buNone/>
            </a:pPr>
            <a:endParaRPr lang="en-GB" dirty="0" smtClean="0"/>
          </a:p>
          <a:p>
            <a:pPr marL="722313" lvl="3" indent="-269875">
              <a:tabLst>
                <a:tab pos="722313" algn="l"/>
              </a:tabLst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62711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Inherited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63594" cy="4205064"/>
          </a:xfrm>
        </p:spPr>
        <p:txBody>
          <a:bodyPr/>
          <a:lstStyle/>
          <a:p>
            <a:pPr marL="355600" lvl="1" indent="-355600">
              <a:buFont typeface="Arial" panose="020B0604020202020204" pitchFamily="34" charset="0"/>
              <a:buChar char="•"/>
            </a:pPr>
            <a:endParaRPr lang="en-GB" u="sng" dirty="0" smtClean="0"/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en-GB" sz="2400" dirty="0" smtClean="0"/>
              <a:t>Problem</a:t>
            </a:r>
            <a:r>
              <a:rPr lang="en-GB" sz="2400" dirty="0"/>
              <a:t>: Contingency</a:t>
            </a:r>
          </a:p>
          <a:p>
            <a:pPr marL="722313" lvl="3" indent="-269875">
              <a:tabLst>
                <a:tab pos="722313" algn="l"/>
              </a:tabLst>
            </a:pPr>
            <a:r>
              <a:rPr lang="en-GB" sz="2100" dirty="0" smtClean="0"/>
              <a:t>Property only inherited if recipient is entitled on death absolutely </a:t>
            </a:r>
          </a:p>
          <a:p>
            <a:pPr marL="722313" lvl="3" indent="-269875">
              <a:tabLst>
                <a:tab pos="722313" algn="l"/>
              </a:tabLst>
            </a:pPr>
            <a:r>
              <a:rPr lang="en-GB" sz="2100" dirty="0" smtClean="0"/>
              <a:t>Conditional gifts e.g. receive at 21 or 25</a:t>
            </a:r>
          </a:p>
          <a:p>
            <a:pPr marL="722313" lvl="3" indent="-269875">
              <a:tabLst>
                <a:tab pos="722313" algn="l"/>
              </a:tabLst>
            </a:pPr>
            <a:r>
              <a:rPr lang="en-GB" sz="2100" dirty="0" smtClean="0"/>
              <a:t>Under 18s can still inherit absolutely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06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Included in estate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594321" cy="4205064"/>
          </a:xfrm>
        </p:spPr>
        <p:txBody>
          <a:bodyPr>
            <a:normAutofit/>
          </a:bodyPr>
          <a:lstStyle/>
          <a:p>
            <a:endParaRPr lang="en-GB" sz="2000" dirty="0" smtClean="0"/>
          </a:p>
          <a:p>
            <a:r>
              <a:rPr lang="en-GB" dirty="0" smtClean="0"/>
              <a:t>Property </a:t>
            </a:r>
            <a:r>
              <a:rPr lang="en-GB" u="sng" dirty="0" smtClean="0"/>
              <a:t>MUST</a:t>
            </a:r>
            <a:r>
              <a:rPr lang="en-GB" dirty="0" smtClean="0"/>
              <a:t> become part of a beneficiary’s estate as a result of death</a:t>
            </a:r>
          </a:p>
          <a:p>
            <a:pPr lvl="1"/>
            <a:r>
              <a:rPr lang="en-GB" sz="2100" dirty="0" smtClean="0"/>
              <a:t>Problem: Wills incorporating discretionary trusts as does not pass outright</a:t>
            </a:r>
          </a:p>
          <a:p>
            <a:pPr lvl="1"/>
            <a:r>
              <a:rPr lang="en-GB" sz="2100" u="sng" dirty="0" smtClean="0"/>
              <a:t>BUT</a:t>
            </a:r>
            <a:r>
              <a:rPr lang="en-GB" sz="2100" dirty="0" smtClean="0"/>
              <a:t> – s144 IHTA write back</a:t>
            </a:r>
          </a:p>
          <a:p>
            <a:pPr marL="457200" lvl="1" indent="0">
              <a:buNone/>
            </a:pPr>
            <a:endParaRPr lang="en-GB" u="sng" dirty="0" smtClean="0"/>
          </a:p>
          <a:p>
            <a:pPr marL="452438" lvl="3" indent="0">
              <a:buNone/>
            </a:pPr>
            <a:endParaRPr lang="en-GB" sz="1800" dirty="0" smtClean="0"/>
          </a:p>
          <a:p>
            <a:pPr marL="755650" lvl="2" indent="-355600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450965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Direct descendant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635885" cy="4205064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smtClean="0"/>
              <a:t>Who is a direct descendant?</a:t>
            </a:r>
          </a:p>
          <a:p>
            <a:pPr lvl="1"/>
            <a:r>
              <a:rPr lang="en-GB" sz="2100" dirty="0" smtClean="0"/>
              <a:t>Child</a:t>
            </a:r>
          </a:p>
          <a:p>
            <a:pPr lvl="1"/>
            <a:r>
              <a:rPr lang="en-GB" sz="2100" dirty="0" smtClean="0"/>
              <a:t>grandchild or </a:t>
            </a:r>
          </a:p>
          <a:p>
            <a:pPr lvl="1"/>
            <a:r>
              <a:rPr lang="en-GB" sz="2100" dirty="0" smtClean="0"/>
              <a:t>other direct descendant</a:t>
            </a:r>
          </a:p>
          <a:p>
            <a:pPr lvl="1"/>
            <a:r>
              <a:rPr lang="en-GB" sz="2100" dirty="0" smtClean="0"/>
              <a:t>spouse or civil partner of a direct descendant </a:t>
            </a:r>
          </a:p>
          <a:p>
            <a:pPr lvl="1"/>
            <a:r>
              <a:rPr lang="en-GB" sz="2100" dirty="0" smtClean="0"/>
              <a:t>widow, widower or surviving civil partner</a:t>
            </a:r>
            <a:r>
              <a:rPr lang="en-GB" sz="2100" dirty="0"/>
              <a:t> </a:t>
            </a:r>
            <a:r>
              <a:rPr lang="en-GB" sz="2100" dirty="0" smtClean="0"/>
              <a:t>of direct descendant</a:t>
            </a:r>
            <a:endParaRPr lang="en-GB" sz="2100" dirty="0"/>
          </a:p>
          <a:p>
            <a:pPr lvl="1"/>
            <a:endParaRPr lang="en-GB" dirty="0" smtClean="0"/>
          </a:p>
          <a:p>
            <a:pPr marL="400050" lvl="2" indent="0">
              <a:buNone/>
            </a:pPr>
            <a:endParaRPr lang="en-GB" dirty="0"/>
          </a:p>
          <a:p>
            <a:pPr marL="457200" lvl="3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992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Direct Descendant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732867" cy="4205064"/>
          </a:xfrm>
        </p:spPr>
        <p:txBody>
          <a:bodyPr/>
          <a:lstStyle/>
          <a:p>
            <a:pPr marL="355600" lvl="1" indent="-3556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en-GB" sz="2400" dirty="0" smtClean="0"/>
              <a:t>Who </a:t>
            </a:r>
            <a:r>
              <a:rPr lang="en-GB" sz="2400" dirty="0"/>
              <a:t>is a child?</a:t>
            </a:r>
          </a:p>
          <a:p>
            <a:pPr marL="760413" lvl="3" indent="-307975"/>
            <a:r>
              <a:rPr lang="en-GB" sz="2100" dirty="0" smtClean="0"/>
              <a:t>Biological</a:t>
            </a:r>
          </a:p>
          <a:p>
            <a:pPr marL="760413" lvl="3" indent="-307975"/>
            <a:r>
              <a:rPr lang="en-GB" sz="2100" dirty="0" smtClean="0"/>
              <a:t>Adopted </a:t>
            </a:r>
            <a:r>
              <a:rPr lang="en-GB" sz="2100" dirty="0"/>
              <a:t>child</a:t>
            </a:r>
          </a:p>
          <a:p>
            <a:pPr marL="760413" lvl="3" indent="-307975"/>
            <a:r>
              <a:rPr lang="en-GB" sz="2100" dirty="0"/>
              <a:t>Child who is, or was at any time, the deceased’s step-child</a:t>
            </a:r>
          </a:p>
          <a:p>
            <a:pPr marL="760413" lvl="3" indent="-307975"/>
            <a:r>
              <a:rPr lang="en-GB" sz="2100" dirty="0"/>
              <a:t>Fostered child</a:t>
            </a:r>
          </a:p>
          <a:p>
            <a:pPr marL="760413" lvl="3" indent="-307975"/>
            <a:r>
              <a:rPr lang="en-GB" sz="2100" dirty="0"/>
              <a:t>Child where deceased appointed their guardian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2989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/>
          </p:cNvSpPr>
          <p:nvPr>
            <p:ph type="title"/>
          </p:nvPr>
        </p:nvSpPr>
        <p:spPr>
          <a:xfrm>
            <a:off x="843096" y="980728"/>
            <a:ext cx="8496301" cy="566937"/>
          </a:xfrm>
          <a:prstGeom prst="rect">
            <a:avLst/>
          </a:prstGeom>
        </p:spPr>
        <p:txBody>
          <a:bodyPr lIns="0" tIns="0" rIns="0" bIns="0">
            <a:normAutofit/>
          </a:bodyPr>
          <a:lstStyle>
            <a:lvl1pPr defTabSz="850391">
              <a:defRPr sz="3348"/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lang="en-GB" sz="3348" b="1" dirty="0" smtClean="0">
                <a:solidFill>
                  <a:srgbClr val="003A63"/>
                </a:solidFill>
              </a:rPr>
              <a:t>Avoiding Litigation in Will drafting</a:t>
            </a:r>
            <a:endParaRPr sz="3348" b="1" dirty="0">
              <a:solidFill>
                <a:srgbClr val="003A63"/>
              </a:solidFill>
            </a:endParaRPr>
          </a:p>
        </p:txBody>
      </p:sp>
      <p:sp>
        <p:nvSpPr>
          <p:cNvPr id="29" name="Shape 29"/>
          <p:cNvSpPr>
            <a:spLocks noGrp="1"/>
          </p:cNvSpPr>
          <p:nvPr>
            <p:ph type="body" idx="1"/>
          </p:nvPr>
        </p:nvSpPr>
        <p:spPr>
          <a:xfrm>
            <a:off x="843096" y="1600201"/>
            <a:ext cx="8496301" cy="3238277"/>
          </a:xfrm>
          <a:prstGeom prst="rect">
            <a:avLst/>
          </a:prstGeom>
        </p:spPr>
        <p:txBody>
          <a:bodyPr/>
          <a:lstStyle/>
          <a:p>
            <a:pPr lvl="0">
              <a:defRPr sz="1800">
                <a:solidFill>
                  <a:srgbClr val="000000"/>
                </a:solidFill>
              </a:defRPr>
            </a:pPr>
            <a:endParaRPr lang="en-GB" sz="2000" dirty="0" smtClean="0">
              <a:solidFill>
                <a:srgbClr val="003A63"/>
              </a:solidFill>
            </a:endParaRPr>
          </a:p>
          <a:p>
            <a:pPr lvl="0">
              <a:defRPr sz="1800">
                <a:solidFill>
                  <a:srgbClr val="000000"/>
                </a:solidFill>
              </a:defRPr>
            </a:pPr>
            <a:r>
              <a:rPr lang="en-GB" sz="2000" dirty="0" smtClean="0">
                <a:solidFill>
                  <a:srgbClr val="003A63"/>
                </a:solidFill>
              </a:rPr>
              <a:t>When can a will drafter be involved in litigation</a:t>
            </a:r>
            <a:endParaRPr lang="en-GB" sz="2000" dirty="0"/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lang="en-GB" sz="2000" dirty="0" smtClean="0">
                <a:solidFill>
                  <a:schemeClr val="tx1"/>
                </a:solidFill>
              </a:rPr>
              <a:t>Challenges to the will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lang="en-GB" sz="2000" dirty="0" smtClean="0">
                <a:solidFill>
                  <a:schemeClr val="tx1"/>
                </a:solidFill>
              </a:rPr>
              <a:t>Delay in drafting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lang="en-GB" sz="2000" dirty="0" smtClean="0">
                <a:solidFill>
                  <a:schemeClr val="tx1"/>
                </a:solidFill>
              </a:rPr>
              <a:t>Not making full enquiries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lang="en-GB" sz="2000" dirty="0">
                <a:solidFill>
                  <a:schemeClr val="tx1"/>
                </a:solidFill>
              </a:rPr>
              <a:t>Inheritance Act Claims</a:t>
            </a:r>
          </a:p>
          <a:p>
            <a:pPr marL="457200" lvl="1" indent="0">
              <a:buNone/>
              <a:defRPr sz="1800">
                <a:solidFill>
                  <a:srgbClr val="000000"/>
                </a:solidFill>
              </a:defRPr>
            </a:pPr>
            <a:endParaRPr lang="en-GB" sz="2000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3359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Direct Descendant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Direct descendants do not include:</a:t>
            </a:r>
          </a:p>
          <a:p>
            <a:pPr lvl="1"/>
            <a:r>
              <a:rPr lang="en-GB" dirty="0" smtClean="0"/>
              <a:t>Nieces and nephews</a:t>
            </a:r>
          </a:p>
          <a:p>
            <a:pPr lvl="1"/>
            <a:r>
              <a:rPr lang="en-GB" dirty="0" smtClean="0"/>
              <a:t>Siblings</a:t>
            </a:r>
          </a:p>
          <a:p>
            <a:pPr lvl="1"/>
            <a:r>
              <a:rPr lang="en-GB" dirty="0" smtClean="0"/>
              <a:t>Other relatives not listed above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800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Direct and Indirect Descendants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303376" cy="4205064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Property to direct descendants and indirect descendants</a:t>
            </a:r>
          </a:p>
          <a:p>
            <a:pPr lvl="1"/>
            <a:r>
              <a:rPr lang="en-GB" dirty="0" smtClean="0"/>
              <a:t>Value of home must be apportioned between ALL recipients</a:t>
            </a:r>
          </a:p>
          <a:p>
            <a:endParaRPr lang="en-GB" dirty="0"/>
          </a:p>
          <a:p>
            <a:r>
              <a:rPr lang="en-GB" dirty="0" smtClean="0"/>
              <a:t>Problem: Residuary Estate</a:t>
            </a:r>
          </a:p>
          <a:p>
            <a:pPr lvl="1"/>
            <a:r>
              <a:rPr lang="en-GB" dirty="0" smtClean="0"/>
              <a:t>Percentage apportioned – can reduce the amount passing to direct descendants and amount of RNRB claimed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50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 – Mr Smith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490198" cy="4205064"/>
          </a:xfrm>
        </p:spPr>
        <p:txBody>
          <a:bodyPr/>
          <a:lstStyle/>
          <a:p>
            <a:r>
              <a:rPr lang="en-GB" dirty="0" smtClean="0"/>
              <a:t>Mr Smith</a:t>
            </a:r>
          </a:p>
          <a:p>
            <a:pPr lvl="1"/>
            <a:r>
              <a:rPr lang="en-GB" dirty="0" smtClean="0"/>
              <a:t>Estate worth £750,000</a:t>
            </a:r>
          </a:p>
          <a:p>
            <a:pPr lvl="1"/>
            <a:r>
              <a:rPr lang="en-GB" dirty="0" smtClean="0"/>
              <a:t>Property worth £300,000</a:t>
            </a:r>
          </a:p>
          <a:p>
            <a:pPr lvl="1"/>
            <a:r>
              <a:rPr lang="en-GB" dirty="0" smtClean="0"/>
              <a:t>Dies June 2020</a:t>
            </a:r>
          </a:p>
          <a:p>
            <a:pPr lvl="1"/>
            <a:r>
              <a:rPr lang="en-GB" dirty="0" smtClean="0"/>
              <a:t>Property left 1/3 to son, 2/3 to carer, residue to son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0017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Tapering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735295" cy="4205064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Net Estate valued at over £2 million</a:t>
            </a:r>
          </a:p>
          <a:p>
            <a:pPr lvl="1"/>
            <a:r>
              <a:rPr lang="en-GB" dirty="0" smtClean="0"/>
              <a:t>Assets less liabilities – does not include exemptions such as spousal exemption and BPR/APR</a:t>
            </a:r>
          </a:p>
          <a:p>
            <a:pPr lvl="1"/>
            <a:r>
              <a:rPr lang="en-GB" dirty="0" smtClean="0"/>
              <a:t>Does not include failed PETs or CLTs</a:t>
            </a:r>
          </a:p>
          <a:p>
            <a:pPr lvl="1"/>
            <a:r>
              <a:rPr lang="en-GB" dirty="0"/>
              <a:t>R</a:t>
            </a:r>
            <a:r>
              <a:rPr lang="en-GB" dirty="0" smtClean="0"/>
              <a:t>educes by £1 for every £2 over £2 million</a:t>
            </a:r>
          </a:p>
          <a:p>
            <a:pPr lvl="1"/>
            <a:r>
              <a:rPr lang="en-GB" dirty="0" smtClean="0"/>
              <a:t>If over £2 million then reduces amount of RNRB transferable to spouse/civil partner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51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 – Mr and Mrs Wilson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773002" cy="4205064"/>
          </a:xfrm>
        </p:spPr>
        <p:txBody>
          <a:bodyPr/>
          <a:lstStyle/>
          <a:p>
            <a:r>
              <a:rPr lang="en-GB" dirty="0" smtClean="0"/>
              <a:t>Mr Wilson</a:t>
            </a:r>
          </a:p>
          <a:p>
            <a:pPr lvl="1"/>
            <a:r>
              <a:rPr lang="en-GB" dirty="0" smtClean="0"/>
              <a:t>Estate of £2.15 million</a:t>
            </a:r>
          </a:p>
          <a:p>
            <a:pPr lvl="1"/>
            <a:r>
              <a:rPr lang="en-GB" dirty="0" smtClean="0"/>
              <a:t>Died April 2017</a:t>
            </a:r>
          </a:p>
          <a:p>
            <a:pPr lvl="1"/>
            <a:r>
              <a:rPr lang="en-GB" dirty="0" smtClean="0"/>
              <a:t>Left house worth £500,000 to wife, everything else to children</a:t>
            </a:r>
          </a:p>
          <a:p>
            <a:r>
              <a:rPr lang="en-GB" dirty="0" smtClean="0"/>
              <a:t>Mrs Wilson</a:t>
            </a:r>
          </a:p>
          <a:p>
            <a:pPr lvl="1"/>
            <a:r>
              <a:rPr lang="en-GB" dirty="0" smtClean="0"/>
              <a:t>Estate of £1.75 million on death</a:t>
            </a:r>
          </a:p>
          <a:p>
            <a:pPr lvl="1"/>
            <a:r>
              <a:rPr lang="en-GB" dirty="0" smtClean="0"/>
              <a:t>Dies April 2022, house still worth £500,000</a:t>
            </a:r>
          </a:p>
          <a:p>
            <a:pPr lvl="1"/>
            <a:r>
              <a:rPr lang="en-GB" dirty="0" smtClean="0"/>
              <a:t>Leaves everything to children</a:t>
            </a:r>
          </a:p>
          <a:p>
            <a:pPr lvl="1"/>
            <a:endParaRPr lang="en-GB" dirty="0" smtClean="0"/>
          </a:p>
          <a:p>
            <a:pPr lvl="1"/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74088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Downsizing rules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566612" cy="3983181"/>
          </a:xfrm>
        </p:spPr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smtClean="0"/>
              <a:t>Must </a:t>
            </a:r>
            <a:r>
              <a:rPr lang="en-GB" dirty="0"/>
              <a:t>have owned a property at 08.07.2015 and downsized after that date </a:t>
            </a:r>
            <a:r>
              <a:rPr lang="en-GB" dirty="0" smtClean="0"/>
              <a:t>and</a:t>
            </a:r>
            <a:endParaRPr lang="en-GB" dirty="0"/>
          </a:p>
          <a:p>
            <a:pPr lvl="1"/>
            <a:r>
              <a:rPr lang="en-GB" dirty="0"/>
              <a:t>a less valuable property is purchased; OR</a:t>
            </a:r>
          </a:p>
          <a:p>
            <a:pPr lvl="1"/>
            <a:r>
              <a:rPr lang="en-GB" dirty="0"/>
              <a:t>no replacement property is purchased (e.g. person has moved into care) </a:t>
            </a:r>
          </a:p>
          <a:p>
            <a:endParaRPr lang="en-GB" dirty="0"/>
          </a:p>
          <a:p>
            <a:r>
              <a:rPr lang="en-GB" dirty="0" smtClean="0"/>
              <a:t>Calculated </a:t>
            </a:r>
            <a:r>
              <a:rPr lang="en-GB" dirty="0"/>
              <a:t>by working out the “lost RNRB” and then applying that to the RNRB available on death, taking account of any actual property interest owned at date of death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765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RNRB: Case Study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719012" cy="3955472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Mr  Jones</a:t>
            </a:r>
          </a:p>
          <a:p>
            <a:pPr lvl="1"/>
            <a:r>
              <a:rPr lang="en-GB" sz="2100" dirty="0" smtClean="0"/>
              <a:t>Sold property on 17</a:t>
            </a:r>
            <a:r>
              <a:rPr lang="en-GB" sz="2100" baseline="30000" dirty="0" smtClean="0"/>
              <a:t>th</a:t>
            </a:r>
            <a:r>
              <a:rPr lang="en-GB" sz="2100" dirty="0" smtClean="0"/>
              <a:t> July 2019, worth £900,000</a:t>
            </a:r>
          </a:p>
          <a:p>
            <a:pPr lvl="1"/>
            <a:r>
              <a:rPr lang="en-GB" sz="2100" dirty="0" smtClean="0"/>
              <a:t>Purchased retirement flat for £100,000</a:t>
            </a:r>
          </a:p>
          <a:p>
            <a:pPr lvl="1"/>
            <a:r>
              <a:rPr lang="en-GB" sz="2100" dirty="0" smtClean="0"/>
              <a:t>Widower, inherited whole of wife’s estate</a:t>
            </a:r>
          </a:p>
          <a:p>
            <a:pPr lvl="1"/>
            <a:r>
              <a:rPr lang="en-GB" sz="2100" dirty="0" smtClean="0"/>
              <a:t>Total estate £1.6 million</a:t>
            </a:r>
          </a:p>
          <a:p>
            <a:pPr lvl="1"/>
            <a:r>
              <a:rPr lang="en-GB" sz="2100" dirty="0" smtClean="0"/>
              <a:t>Dies in June 2021</a:t>
            </a:r>
            <a:endParaRPr lang="en-GB" sz="2100" dirty="0"/>
          </a:p>
        </p:txBody>
      </p:sp>
    </p:spTree>
    <p:extLst>
      <p:ext uri="{BB962C8B-B14F-4D97-AF65-F5344CB8AC3E}">
        <p14:creationId xmlns:p14="http://schemas.microsoft.com/office/powerpoint/2010/main" val="1956740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</a:t>
            </a:r>
            <a:r>
              <a:rPr lang="en-GB" dirty="0" smtClean="0"/>
              <a:t>hat </a:t>
            </a:r>
            <a:r>
              <a:rPr lang="en-GB" dirty="0"/>
              <a:t>to do/what to look </a:t>
            </a:r>
            <a:r>
              <a:rPr lang="en-GB" dirty="0" smtClean="0"/>
              <a:t>for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3097" y="1600201"/>
            <a:ext cx="7552758" cy="4205064"/>
          </a:xfrm>
        </p:spPr>
        <p:txBody>
          <a:bodyPr>
            <a:normAutofit/>
          </a:bodyPr>
          <a:lstStyle/>
          <a:p>
            <a:pPr marL="355600" lvl="1" indent="-355600">
              <a:buFont typeface="Arial" panose="020B0604020202020204" pitchFamily="34" charset="0"/>
              <a:buChar char="•"/>
            </a:pPr>
            <a:endParaRPr lang="en-GB" sz="2400" dirty="0" smtClean="0"/>
          </a:p>
          <a:p>
            <a:pPr marL="355600" lvl="1" indent="-355600">
              <a:buFont typeface="Arial" panose="020B0604020202020204" pitchFamily="34" charset="0"/>
              <a:buChar char="•"/>
            </a:pPr>
            <a:r>
              <a:rPr lang="en-GB" sz="2400" dirty="0" smtClean="0"/>
              <a:t>Wills</a:t>
            </a:r>
          </a:p>
          <a:p>
            <a:pPr marL="722313" lvl="3" indent="-269875"/>
            <a:r>
              <a:rPr lang="en-GB" sz="2100" dirty="0" smtClean="0"/>
              <a:t>Check for contingent gifts</a:t>
            </a:r>
          </a:p>
          <a:p>
            <a:pPr marL="722313" lvl="3" indent="-269875"/>
            <a:r>
              <a:rPr lang="en-GB" sz="2100" dirty="0" smtClean="0"/>
              <a:t>Check what happens at the end of a life interest trust</a:t>
            </a:r>
          </a:p>
          <a:p>
            <a:pPr lvl="1"/>
            <a:r>
              <a:rPr lang="en-GB" sz="2100" dirty="0" smtClean="0"/>
              <a:t>Incorporate flexible life interest trusts</a:t>
            </a:r>
          </a:p>
          <a:p>
            <a:pPr lvl="1"/>
            <a:r>
              <a:rPr lang="en-GB" sz="2100" dirty="0" smtClean="0"/>
              <a:t>Incorporate discretionary trusts on first death</a:t>
            </a:r>
          </a:p>
          <a:p>
            <a:pPr lvl="1"/>
            <a:r>
              <a:rPr lang="en-GB" sz="2100" dirty="0" smtClean="0"/>
              <a:t>Amend letters of wishes for existing </a:t>
            </a:r>
            <a:r>
              <a:rPr lang="en-GB" sz="2100" smtClean="0"/>
              <a:t>will trusts</a:t>
            </a:r>
            <a:endParaRPr lang="en-GB" sz="2100" dirty="0" smtClean="0"/>
          </a:p>
          <a:p>
            <a:r>
              <a:rPr lang="en-GB" dirty="0" smtClean="0"/>
              <a:t>Death bed planning</a:t>
            </a:r>
          </a:p>
          <a:p>
            <a:pPr marL="0" indent="0">
              <a:buNone/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3269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Challenges to the Will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Testamentary Capacity</a:t>
            </a:r>
          </a:p>
          <a:p>
            <a:endParaRPr lang="en-GB" dirty="0" smtClean="0"/>
          </a:p>
          <a:p>
            <a:r>
              <a:rPr lang="en-GB" dirty="0" smtClean="0"/>
              <a:t>Undue Influence</a:t>
            </a:r>
          </a:p>
          <a:p>
            <a:endParaRPr lang="en-GB" dirty="0" smtClean="0"/>
          </a:p>
          <a:p>
            <a:r>
              <a:rPr lang="en-GB" dirty="0" smtClean="0"/>
              <a:t>Fraud</a:t>
            </a:r>
          </a:p>
          <a:p>
            <a:endParaRPr lang="en-GB" dirty="0" smtClean="0"/>
          </a:p>
          <a:p>
            <a:r>
              <a:rPr lang="en-GB" dirty="0" smtClean="0"/>
              <a:t>Execution</a:t>
            </a:r>
          </a:p>
          <a:p>
            <a:pPr marL="0" indent="0">
              <a:buNone/>
            </a:pPr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0869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Testamentary Capacity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Banks v </a:t>
            </a:r>
            <a:r>
              <a:rPr lang="en-GB" dirty="0" err="1" smtClean="0"/>
              <a:t>Goodfellow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Mental Capacity Act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The Golden Rule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603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Taking Instructions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Face to face is best.</a:t>
            </a:r>
          </a:p>
          <a:p>
            <a:pPr lvl="1"/>
            <a:r>
              <a:rPr lang="en-GB" dirty="0" smtClean="0"/>
              <a:t>Conversation</a:t>
            </a:r>
          </a:p>
          <a:p>
            <a:pPr lvl="1"/>
            <a:r>
              <a:rPr lang="en-GB" dirty="0" smtClean="0"/>
              <a:t>Previous wills</a:t>
            </a:r>
          </a:p>
          <a:p>
            <a:pPr lvl="1"/>
            <a:r>
              <a:rPr lang="en-GB" dirty="0" smtClean="0"/>
              <a:t>Current health</a:t>
            </a:r>
          </a:p>
          <a:p>
            <a:pPr lvl="1"/>
            <a:r>
              <a:rPr lang="en-GB" dirty="0" smtClean="0"/>
              <a:t>Reasons for changes</a:t>
            </a:r>
          </a:p>
          <a:p>
            <a:pPr lvl="1"/>
            <a:r>
              <a:rPr lang="en-GB" dirty="0" smtClean="0"/>
              <a:t>No-one else present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023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Taking Instructions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dirty="0" smtClean="0"/>
              <a:t>At a distance</a:t>
            </a:r>
          </a:p>
          <a:p>
            <a:pPr lvl="1"/>
            <a:r>
              <a:rPr lang="en-GB" dirty="0" smtClean="0"/>
              <a:t>Telephone</a:t>
            </a:r>
          </a:p>
          <a:p>
            <a:pPr lvl="1"/>
            <a:r>
              <a:rPr lang="en-GB" dirty="0" smtClean="0"/>
              <a:t>Skype/</a:t>
            </a:r>
            <a:r>
              <a:rPr lang="en-GB" dirty="0" err="1" smtClean="0"/>
              <a:t>Facetime</a:t>
            </a:r>
            <a:endParaRPr lang="en-GB" dirty="0" smtClean="0"/>
          </a:p>
          <a:p>
            <a:pPr lvl="1"/>
            <a:r>
              <a:rPr lang="en-GB" dirty="0" smtClean="0"/>
              <a:t>Letter/Email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007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JMW Colours">
      <a:dk1>
        <a:srgbClr val="003A63"/>
      </a:dk1>
      <a:lt1>
        <a:sysClr val="window" lastClr="FFFFFF"/>
      </a:lt1>
      <a:dk2>
        <a:srgbClr val="E1134F"/>
      </a:dk2>
      <a:lt2>
        <a:srgbClr val="EEECE1"/>
      </a:lt2>
      <a:accent1>
        <a:srgbClr val="84378D"/>
      </a:accent1>
      <a:accent2>
        <a:srgbClr val="6E65A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A3260"/>
      </a:hlink>
      <a:folHlink>
        <a:srgbClr val="A2D0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JMW Colours">
      <a:dk1>
        <a:srgbClr val="003A63"/>
      </a:dk1>
      <a:lt1>
        <a:sysClr val="window" lastClr="FFFFFF"/>
      </a:lt1>
      <a:dk2>
        <a:srgbClr val="E1134F"/>
      </a:dk2>
      <a:lt2>
        <a:srgbClr val="EEECE1"/>
      </a:lt2>
      <a:accent1>
        <a:srgbClr val="84378D"/>
      </a:accent1>
      <a:accent2>
        <a:srgbClr val="6E65A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A3260"/>
      </a:hlink>
      <a:folHlink>
        <a:srgbClr val="A2D06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6CF6A0F8C76D4DB270952135397C48" ma:contentTypeVersion="0" ma:contentTypeDescription="Create a new document." ma:contentTypeScope="" ma:versionID="19ca917c16f8a14bc2c1e532c5856cd2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D6D5EE0-3363-4687-A5DD-1327FD9AA6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7C8B2D8E-4249-47B1-9236-3562B8DE4D2E}">
  <ds:schemaRefs>
    <ds:schemaRef ds:uri="http://schemas.microsoft.com/office/infopath/2007/PartnerControls"/>
    <ds:schemaRef ds:uri="http://schemas.microsoft.com/office/2006/metadata/properties"/>
    <ds:schemaRef ds:uri="http://purl.org/dc/elements/1.1/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A02FA3E-6D58-43A9-8899-AA27103B743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4638</TotalTime>
  <Words>2580</Words>
  <Application>Microsoft Office PowerPoint</Application>
  <PresentationFormat>On-screen Show (4:3)</PresentationFormat>
  <Paragraphs>514</Paragraphs>
  <Slides>57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57</vt:i4>
      </vt:variant>
    </vt:vector>
  </HeadingPairs>
  <TitlesOfParts>
    <vt:vector size="61" baseType="lpstr">
      <vt:lpstr>Arial</vt:lpstr>
      <vt:lpstr>Calibri</vt:lpstr>
      <vt:lpstr>Office Theme</vt:lpstr>
      <vt:lpstr>1_Office Theme</vt:lpstr>
      <vt:lpstr>Probate Update</vt:lpstr>
      <vt:lpstr>Itinerary</vt:lpstr>
      <vt:lpstr>Avoiding litigation in will drafting</vt:lpstr>
      <vt:lpstr>Duties when drafting a will</vt:lpstr>
      <vt:lpstr>Avoiding Litigation in Will drafting</vt:lpstr>
      <vt:lpstr>Challenges to the Will</vt:lpstr>
      <vt:lpstr>Testamentary Capacity</vt:lpstr>
      <vt:lpstr>Taking Instructions</vt:lpstr>
      <vt:lpstr>Taking Instructions</vt:lpstr>
      <vt:lpstr>Attendance Note</vt:lpstr>
      <vt:lpstr>Execution</vt:lpstr>
      <vt:lpstr>Delay</vt:lpstr>
      <vt:lpstr>Full Enquiries</vt:lpstr>
      <vt:lpstr>Inheritance Act Claims</vt:lpstr>
      <vt:lpstr>Facebook Wills  </vt:lpstr>
      <vt:lpstr>Context </vt:lpstr>
      <vt:lpstr>Introduction </vt:lpstr>
      <vt:lpstr>Issues to discuss </vt:lpstr>
      <vt:lpstr>What is a digital asset? </vt:lpstr>
      <vt:lpstr>Digital assets “your digital footprint” </vt:lpstr>
      <vt:lpstr>Why worry about your digital assets and your digital footprint? </vt:lpstr>
      <vt:lpstr>Proprietary rights </vt:lpstr>
      <vt:lpstr>Confidentiality </vt:lpstr>
      <vt:lpstr>The duty of confidentiality</vt:lpstr>
      <vt:lpstr>Access  </vt:lpstr>
      <vt:lpstr>Data Protection </vt:lpstr>
      <vt:lpstr>Can all digital assets be inherited? </vt:lpstr>
      <vt:lpstr>continued </vt:lpstr>
      <vt:lpstr>Example </vt:lpstr>
      <vt:lpstr>Examples continued </vt:lpstr>
      <vt:lpstr>Will drafting – practical steps  </vt:lpstr>
      <vt:lpstr>ISP’s – practical steps  </vt:lpstr>
      <vt:lpstr>PowerPoint Presentation</vt:lpstr>
      <vt:lpstr>Sentimental or monetary value?</vt:lpstr>
      <vt:lpstr>Sentimental value </vt:lpstr>
      <vt:lpstr>Digital assets of monetary value </vt:lpstr>
      <vt:lpstr>Will drafting – practical steps </vt:lpstr>
      <vt:lpstr>The future? </vt:lpstr>
      <vt:lpstr>Residence Nil Rate Band</vt:lpstr>
      <vt:lpstr>Inheritance Tax Basics</vt:lpstr>
      <vt:lpstr>Residence Nil Rate Band</vt:lpstr>
      <vt:lpstr>Residence Nil Rate Band</vt:lpstr>
      <vt:lpstr>RNRB: Property</vt:lpstr>
      <vt:lpstr>RNRB: Property</vt:lpstr>
      <vt:lpstr>RNRB: Inherited</vt:lpstr>
      <vt:lpstr>RNRB: Inherited</vt:lpstr>
      <vt:lpstr>RNRB: Included in estate</vt:lpstr>
      <vt:lpstr>RNRB: Direct descendant</vt:lpstr>
      <vt:lpstr>RNRB: Direct Descendant</vt:lpstr>
      <vt:lpstr>RNRB: Direct Descendant</vt:lpstr>
      <vt:lpstr>Direct and Indirect Descendants</vt:lpstr>
      <vt:lpstr>Case Study – Mr Smith</vt:lpstr>
      <vt:lpstr>RNRB: Tapering</vt:lpstr>
      <vt:lpstr>Case Study – Mr and Mrs Wilson</vt:lpstr>
      <vt:lpstr>RNRB: Downsizing rules</vt:lpstr>
      <vt:lpstr>RNRB: Case Study</vt:lpstr>
      <vt:lpstr>What to do/what to look for</vt:lpstr>
    </vt:vector>
  </TitlesOfParts>
  <Company>Delineo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Nick Melvin</dc:creator>
  <cp:lastModifiedBy>Nicola Steadman</cp:lastModifiedBy>
  <cp:revision>63</cp:revision>
  <dcterms:created xsi:type="dcterms:W3CDTF">2015-01-13T21:46:27Z</dcterms:created>
  <dcterms:modified xsi:type="dcterms:W3CDTF">2017-10-05T11:23:34Z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0x0101001A6CF6A0F8C76D4DB270952135397C48</vt:lpwstr>
  </property>
</Properties>
</file>